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3.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6.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23.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9" r:id="rId1"/>
  </p:sldMasterIdLst>
  <p:notesMasterIdLst>
    <p:notesMasterId r:id="rId27"/>
  </p:notesMasterIdLst>
  <p:sldIdLst>
    <p:sldId id="313" r:id="rId2"/>
    <p:sldId id="337" r:id="rId3"/>
    <p:sldId id="314" r:id="rId4"/>
    <p:sldId id="316" r:id="rId5"/>
    <p:sldId id="317" r:id="rId6"/>
    <p:sldId id="319" r:id="rId7"/>
    <p:sldId id="331" r:id="rId8"/>
    <p:sldId id="321" r:id="rId9"/>
    <p:sldId id="333" r:id="rId10"/>
    <p:sldId id="322" r:id="rId11"/>
    <p:sldId id="325" r:id="rId12"/>
    <p:sldId id="324" r:id="rId13"/>
    <p:sldId id="332" r:id="rId14"/>
    <p:sldId id="327" r:id="rId15"/>
    <p:sldId id="326" r:id="rId16"/>
    <p:sldId id="338" r:id="rId17"/>
    <p:sldId id="328" r:id="rId18"/>
    <p:sldId id="329" r:id="rId19"/>
    <p:sldId id="330" r:id="rId20"/>
    <p:sldId id="334" r:id="rId21"/>
    <p:sldId id="335" r:id="rId22"/>
    <p:sldId id="341" r:id="rId23"/>
    <p:sldId id="336" r:id="rId24"/>
    <p:sldId id="342" r:id="rId25"/>
    <p:sldId id="340" r:id="rId26"/>
  </p:sldIdLst>
  <p:sldSz cx="9144000" cy="5143500" type="screen16x9"/>
  <p:notesSz cx="6858000" cy="9144000"/>
  <p:embeddedFontLst>
    <p:embeddedFont>
      <p:font typeface="Bebas Neue" panose="020B0606020202050201" pitchFamily="34" charset="0"/>
      <p:regular r:id="rId28"/>
    </p:embeddedFont>
    <p:embeddedFont>
      <p:font typeface="Britannic Bold" panose="020B0903060703020204" pitchFamily="34" charset="0"/>
      <p:regular r:id="rId29"/>
    </p:embeddedFont>
    <p:embeddedFont>
      <p:font typeface="Open Sans" panose="020B060603050402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0DE"/>
    <a:srgbClr val="FFDEAD"/>
    <a:srgbClr val="FF5A6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6E4BA4E-C270-4F89-8BEE-F8977D0F4B82}">
  <a:tblStyle styleId="{A6E4BA4E-C270-4F89-8BEE-F8977D0F4B8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9" d="100"/>
          <a:sy n="119" d="100"/>
        </p:scale>
        <p:origin x="41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42CD01-65EA-4D34-8AE6-D9F4AC7BD405}"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06F19569-91E5-4A71-A07A-4BB82AC63A51}">
      <dgm:prSet/>
      <dgm:spPr/>
      <dgm:t>
        <a:bodyPr/>
        <a:lstStyle/>
        <a:p>
          <a:r>
            <a:rPr lang="en-IN" b="0" i="0"/>
            <a:t>Total number of evaluation periods = 8</a:t>
          </a:r>
          <a:endParaRPr lang="en-IN"/>
        </a:p>
      </dgm:t>
    </dgm:pt>
    <dgm:pt modelId="{73CCD457-1B59-4707-B2C5-053ACE943774}" type="parTrans" cxnId="{14EF578D-FF30-4FD6-9DAC-B01CC75D7ACC}">
      <dgm:prSet/>
      <dgm:spPr/>
      <dgm:t>
        <a:bodyPr/>
        <a:lstStyle/>
        <a:p>
          <a:endParaRPr lang="en-IN"/>
        </a:p>
      </dgm:t>
    </dgm:pt>
    <dgm:pt modelId="{9F45B2F8-24DF-49AE-9426-31A8C0737BF2}" type="sibTrans" cxnId="{14EF578D-FF30-4FD6-9DAC-B01CC75D7ACC}">
      <dgm:prSet/>
      <dgm:spPr/>
      <dgm:t>
        <a:bodyPr/>
        <a:lstStyle/>
        <a:p>
          <a:endParaRPr lang="en-IN"/>
        </a:p>
      </dgm:t>
    </dgm:pt>
    <dgm:pt modelId="{C24BFC0B-0406-45E8-B580-870C01ACF3C4}">
      <dgm:prSet/>
      <dgm:spPr/>
      <dgm:t>
        <a:bodyPr/>
        <a:lstStyle/>
        <a:p>
          <a:r>
            <a:rPr lang="en-IN" b="0" i="0"/>
            <a:t>Total number of variables = 95</a:t>
          </a:r>
          <a:endParaRPr lang="en-IN"/>
        </a:p>
      </dgm:t>
    </dgm:pt>
    <dgm:pt modelId="{6D19E09E-43D6-47E3-8634-6F1EA761EFF6}" type="parTrans" cxnId="{47E3C38D-C903-4728-A67C-719AF4D72BB8}">
      <dgm:prSet/>
      <dgm:spPr/>
      <dgm:t>
        <a:bodyPr/>
        <a:lstStyle/>
        <a:p>
          <a:endParaRPr lang="en-IN"/>
        </a:p>
      </dgm:t>
    </dgm:pt>
    <dgm:pt modelId="{3A731521-0927-4228-B64E-7B901B236961}" type="sibTrans" cxnId="{47E3C38D-C903-4728-A67C-719AF4D72BB8}">
      <dgm:prSet/>
      <dgm:spPr/>
      <dgm:t>
        <a:bodyPr/>
        <a:lstStyle/>
        <a:p>
          <a:endParaRPr lang="en-IN"/>
        </a:p>
      </dgm:t>
    </dgm:pt>
    <dgm:pt modelId="{EEECEF6B-0D37-4979-9971-41B3483A7DE5}">
      <dgm:prSet custT="1"/>
      <dgm:spPr/>
      <dgm:t>
        <a:bodyPr/>
        <a:lstStyle/>
        <a:p>
          <a:pPr>
            <a:buNone/>
          </a:pPr>
          <a:r>
            <a:rPr lang="en-IN" sz="1100" b="0" i="0"/>
            <a:t>Variables related to </a:t>
          </a:r>
          <a:r>
            <a:rPr lang="en-IN" sz="1100" b="0" i="0" err="1"/>
            <a:t>superhosts</a:t>
          </a:r>
          <a:r>
            <a:rPr lang="en-IN" sz="1100" b="0" i="0"/>
            <a:t> = 12                  Variables related to property = 18</a:t>
          </a:r>
          <a:endParaRPr lang="en-IN" sz="1100"/>
        </a:p>
      </dgm:t>
    </dgm:pt>
    <dgm:pt modelId="{A0BAC328-2127-44D4-AED7-0D392D55F084}" type="parTrans" cxnId="{E95729A0-C54B-47E9-9784-99F33CD05476}">
      <dgm:prSet/>
      <dgm:spPr/>
      <dgm:t>
        <a:bodyPr/>
        <a:lstStyle/>
        <a:p>
          <a:endParaRPr lang="en-IN"/>
        </a:p>
      </dgm:t>
    </dgm:pt>
    <dgm:pt modelId="{0B6A1262-1738-4F66-9254-5E861729F367}" type="sibTrans" cxnId="{E95729A0-C54B-47E9-9784-99F33CD05476}">
      <dgm:prSet/>
      <dgm:spPr/>
      <dgm:t>
        <a:bodyPr/>
        <a:lstStyle/>
        <a:p>
          <a:endParaRPr lang="en-IN"/>
        </a:p>
      </dgm:t>
    </dgm:pt>
    <dgm:pt modelId="{85066BEC-2ADD-4B16-8272-102AFA233A24}">
      <dgm:prSet custT="1"/>
      <dgm:spPr/>
      <dgm:t>
        <a:bodyPr/>
        <a:lstStyle/>
        <a:p>
          <a:pPr>
            <a:buNone/>
          </a:pPr>
          <a:r>
            <a:rPr lang="en-IN" sz="1100" b="0" i="0"/>
            <a:t>Variables related to reviews and ratings = 10    Variables related to booking and available days = 13</a:t>
          </a:r>
          <a:endParaRPr lang="en-IN" sz="1100"/>
        </a:p>
      </dgm:t>
    </dgm:pt>
    <dgm:pt modelId="{AF8779EB-022D-4B5C-9F6A-6B2C2E87769B}" type="parTrans" cxnId="{A43B5BE2-8A89-416D-B86E-E54C5151C10A}">
      <dgm:prSet/>
      <dgm:spPr/>
      <dgm:t>
        <a:bodyPr/>
        <a:lstStyle/>
        <a:p>
          <a:endParaRPr lang="en-IN"/>
        </a:p>
      </dgm:t>
    </dgm:pt>
    <dgm:pt modelId="{C43166D3-F830-413A-860A-C57C456B1647}" type="sibTrans" cxnId="{A43B5BE2-8A89-416D-B86E-E54C5151C10A}">
      <dgm:prSet/>
      <dgm:spPr/>
      <dgm:t>
        <a:bodyPr/>
        <a:lstStyle/>
        <a:p>
          <a:endParaRPr lang="en-IN"/>
        </a:p>
      </dgm:t>
    </dgm:pt>
    <dgm:pt modelId="{9949E242-79BE-49D8-9532-AAA8BE2608E1}">
      <dgm:prSet custT="1"/>
      <dgm:spPr/>
      <dgm:t>
        <a:bodyPr/>
        <a:lstStyle/>
        <a:p>
          <a:pPr>
            <a:buNone/>
          </a:pPr>
          <a:r>
            <a:rPr lang="en-IN" sz="1100" b="0" i="0"/>
            <a:t>Variables related to prices and revenue = 11     Variables related to tract census = 17</a:t>
          </a:r>
          <a:endParaRPr lang="en-IN" sz="1100"/>
        </a:p>
      </dgm:t>
    </dgm:pt>
    <dgm:pt modelId="{50FF5E70-DACE-4434-B1FB-6094E25FA917}" type="parTrans" cxnId="{20A1A402-EBDC-4B05-96EA-7F8EED988EF3}">
      <dgm:prSet/>
      <dgm:spPr/>
      <dgm:t>
        <a:bodyPr/>
        <a:lstStyle/>
        <a:p>
          <a:endParaRPr lang="en-IN"/>
        </a:p>
      </dgm:t>
    </dgm:pt>
    <dgm:pt modelId="{632E20E4-4627-4069-B394-A3D14AB7C545}" type="sibTrans" cxnId="{20A1A402-EBDC-4B05-96EA-7F8EED988EF3}">
      <dgm:prSet/>
      <dgm:spPr/>
      <dgm:t>
        <a:bodyPr/>
        <a:lstStyle/>
        <a:p>
          <a:endParaRPr lang="en-IN"/>
        </a:p>
      </dgm:t>
    </dgm:pt>
    <dgm:pt modelId="{500FE8C0-BB5D-4AF9-94DF-4FB522838817}">
      <dgm:prSet custT="1"/>
      <dgm:spPr/>
      <dgm:t>
        <a:bodyPr/>
        <a:lstStyle/>
        <a:p>
          <a:pPr>
            <a:buNone/>
          </a:pPr>
          <a:r>
            <a:rPr lang="en-IN" sz="1200"/>
            <a:t>Total time period = Aug 2016 - Jun 2018</a:t>
          </a:r>
        </a:p>
      </dgm:t>
    </dgm:pt>
    <dgm:pt modelId="{7ED44221-DF06-4C27-9AEC-B33BB3CE2885}" type="parTrans" cxnId="{BB2D4DE0-6CA5-4616-BE6E-4C12CD8C3F74}">
      <dgm:prSet/>
      <dgm:spPr/>
      <dgm:t>
        <a:bodyPr/>
        <a:lstStyle/>
        <a:p>
          <a:endParaRPr lang="en-IN"/>
        </a:p>
      </dgm:t>
    </dgm:pt>
    <dgm:pt modelId="{31B6B29B-ECF4-41C6-B07C-A42A4A9AFB29}" type="sibTrans" cxnId="{BB2D4DE0-6CA5-4616-BE6E-4C12CD8C3F74}">
      <dgm:prSet/>
      <dgm:spPr/>
      <dgm:t>
        <a:bodyPr/>
        <a:lstStyle/>
        <a:p>
          <a:endParaRPr lang="en-IN"/>
        </a:p>
      </dgm:t>
    </dgm:pt>
    <dgm:pt modelId="{60510A23-B941-4B8A-AF15-CA9BD7E08402}">
      <dgm:prSet custT="1"/>
      <dgm:spPr/>
      <dgm:t>
        <a:bodyPr/>
        <a:lstStyle/>
        <a:p>
          <a:pPr>
            <a:buNone/>
          </a:pPr>
          <a:r>
            <a:rPr lang="en-IN" sz="1200"/>
            <a:t>Each period consist of total 90 days (3 months)</a:t>
          </a:r>
        </a:p>
      </dgm:t>
    </dgm:pt>
    <dgm:pt modelId="{5A5514AB-9F9E-4335-81A4-6DEF6A5479EA}" type="parTrans" cxnId="{07E42984-AD3E-43D0-8ACD-4163AF79ED2D}">
      <dgm:prSet/>
      <dgm:spPr/>
      <dgm:t>
        <a:bodyPr/>
        <a:lstStyle/>
        <a:p>
          <a:endParaRPr lang="en-IN"/>
        </a:p>
      </dgm:t>
    </dgm:pt>
    <dgm:pt modelId="{5E96F61F-F09B-4A37-92EC-A28C4F9D4EB6}" type="sibTrans" cxnId="{07E42984-AD3E-43D0-8ACD-4163AF79ED2D}">
      <dgm:prSet/>
      <dgm:spPr/>
      <dgm:t>
        <a:bodyPr/>
        <a:lstStyle/>
        <a:p>
          <a:endParaRPr lang="en-IN"/>
        </a:p>
      </dgm:t>
    </dgm:pt>
    <dgm:pt modelId="{C0DA697A-4495-4163-B04C-A5043D3DD750}">
      <dgm:prSet custT="1"/>
      <dgm:spPr/>
      <dgm:t>
        <a:bodyPr/>
        <a:lstStyle/>
        <a:p>
          <a:pPr>
            <a:buNone/>
          </a:pPr>
          <a:r>
            <a:rPr lang="en-IN" sz="1100" b="0" i="0"/>
            <a:t>Variables related to tract level </a:t>
          </a:r>
          <a:r>
            <a:rPr lang="en-IN" sz="1100" b="0" i="0" err="1"/>
            <a:t>superhosts</a:t>
          </a:r>
          <a:r>
            <a:rPr lang="en-IN" sz="1100" b="0" i="0"/>
            <a:t> = 10  Variables related to tract quartile = 4</a:t>
          </a:r>
          <a:endParaRPr lang="en-IN" sz="1100"/>
        </a:p>
      </dgm:t>
    </dgm:pt>
    <dgm:pt modelId="{2FF07ABC-0C7A-4D73-B28E-51AFA04F98B3}" type="sibTrans" cxnId="{4A067278-F252-4F62-999B-725017FAFE58}">
      <dgm:prSet/>
      <dgm:spPr/>
      <dgm:t>
        <a:bodyPr/>
        <a:lstStyle/>
        <a:p>
          <a:endParaRPr lang="en-IN"/>
        </a:p>
      </dgm:t>
    </dgm:pt>
    <dgm:pt modelId="{6CDC1C51-A844-4C1D-8F00-1AB925ED092E}" type="parTrans" cxnId="{4A067278-F252-4F62-999B-725017FAFE58}">
      <dgm:prSet/>
      <dgm:spPr/>
      <dgm:t>
        <a:bodyPr/>
        <a:lstStyle/>
        <a:p>
          <a:endParaRPr lang="en-IN"/>
        </a:p>
      </dgm:t>
    </dgm:pt>
    <dgm:pt modelId="{BBD824BF-FEBB-46EE-82ED-B39539D79F4E}" type="pres">
      <dgm:prSet presAssocID="{1642CD01-65EA-4D34-8AE6-D9F4AC7BD405}" presName="linearFlow" presStyleCnt="0">
        <dgm:presLayoutVars>
          <dgm:dir/>
          <dgm:animLvl val="lvl"/>
          <dgm:resizeHandles val="exact"/>
        </dgm:presLayoutVars>
      </dgm:prSet>
      <dgm:spPr/>
    </dgm:pt>
    <dgm:pt modelId="{3DCF1BE1-915C-4DAD-BE1C-2FF7AF893C36}" type="pres">
      <dgm:prSet presAssocID="{06F19569-91E5-4A71-A07A-4BB82AC63A51}" presName="composite" presStyleCnt="0"/>
      <dgm:spPr/>
    </dgm:pt>
    <dgm:pt modelId="{937D0926-4855-4769-8525-4558010FE20D}" type="pres">
      <dgm:prSet presAssocID="{06F19569-91E5-4A71-A07A-4BB82AC63A51}" presName="parentText" presStyleLbl="alignNode1" presStyleIdx="0" presStyleCnt="2">
        <dgm:presLayoutVars>
          <dgm:chMax val="1"/>
          <dgm:bulletEnabled val="1"/>
        </dgm:presLayoutVars>
      </dgm:prSet>
      <dgm:spPr/>
    </dgm:pt>
    <dgm:pt modelId="{12FB911A-39A8-4F6D-BA8B-054A46E4E06B}" type="pres">
      <dgm:prSet presAssocID="{06F19569-91E5-4A71-A07A-4BB82AC63A51}" presName="descendantText" presStyleLbl="alignAcc1" presStyleIdx="0" presStyleCnt="2">
        <dgm:presLayoutVars>
          <dgm:bulletEnabled val="1"/>
        </dgm:presLayoutVars>
      </dgm:prSet>
      <dgm:spPr/>
    </dgm:pt>
    <dgm:pt modelId="{A66CAAE1-469E-4128-888A-FB5F0E64C263}" type="pres">
      <dgm:prSet presAssocID="{9F45B2F8-24DF-49AE-9426-31A8C0737BF2}" presName="sp" presStyleCnt="0"/>
      <dgm:spPr/>
    </dgm:pt>
    <dgm:pt modelId="{8ABCEF97-4290-422D-BD1A-03011D27C365}" type="pres">
      <dgm:prSet presAssocID="{C24BFC0B-0406-45E8-B580-870C01ACF3C4}" presName="composite" presStyleCnt="0"/>
      <dgm:spPr/>
    </dgm:pt>
    <dgm:pt modelId="{CB07F024-8009-4247-A093-3B9E3CADE5A9}" type="pres">
      <dgm:prSet presAssocID="{C24BFC0B-0406-45E8-B580-870C01ACF3C4}" presName="parentText" presStyleLbl="alignNode1" presStyleIdx="1" presStyleCnt="2">
        <dgm:presLayoutVars>
          <dgm:chMax val="1"/>
          <dgm:bulletEnabled val="1"/>
        </dgm:presLayoutVars>
      </dgm:prSet>
      <dgm:spPr/>
    </dgm:pt>
    <dgm:pt modelId="{1EEE470D-7879-471A-84C9-A857383A989B}" type="pres">
      <dgm:prSet presAssocID="{C24BFC0B-0406-45E8-B580-870C01ACF3C4}" presName="descendantText" presStyleLbl="alignAcc1" presStyleIdx="1" presStyleCnt="2">
        <dgm:presLayoutVars>
          <dgm:bulletEnabled val="1"/>
        </dgm:presLayoutVars>
      </dgm:prSet>
      <dgm:spPr/>
    </dgm:pt>
  </dgm:ptLst>
  <dgm:cxnLst>
    <dgm:cxn modelId="{20A1A402-EBDC-4B05-96EA-7F8EED988EF3}" srcId="{C24BFC0B-0406-45E8-B580-870C01ACF3C4}" destId="{9949E242-79BE-49D8-9532-AAA8BE2608E1}" srcOrd="2" destOrd="0" parTransId="{50FF5E70-DACE-4434-B1FB-6094E25FA917}" sibTransId="{632E20E4-4627-4069-B394-A3D14AB7C545}"/>
    <dgm:cxn modelId="{1E1A980D-9AA0-4B50-B721-1C2FD868C0D6}" type="presOf" srcId="{60510A23-B941-4B8A-AF15-CA9BD7E08402}" destId="{12FB911A-39A8-4F6D-BA8B-054A46E4E06B}" srcOrd="0" destOrd="1" presId="urn:microsoft.com/office/officeart/2005/8/layout/chevron2"/>
    <dgm:cxn modelId="{CBCF7264-7670-4275-9F95-4B9067540B4D}" type="presOf" srcId="{85066BEC-2ADD-4B16-8272-102AFA233A24}" destId="{1EEE470D-7879-471A-84C9-A857383A989B}" srcOrd="0" destOrd="1" presId="urn:microsoft.com/office/officeart/2005/8/layout/chevron2"/>
    <dgm:cxn modelId="{88FB2274-924E-4BF9-95BF-7A3231A99660}" type="presOf" srcId="{C24BFC0B-0406-45E8-B580-870C01ACF3C4}" destId="{CB07F024-8009-4247-A093-3B9E3CADE5A9}" srcOrd="0" destOrd="0" presId="urn:microsoft.com/office/officeart/2005/8/layout/chevron2"/>
    <dgm:cxn modelId="{4A067278-F252-4F62-999B-725017FAFE58}" srcId="{C24BFC0B-0406-45E8-B580-870C01ACF3C4}" destId="{C0DA697A-4495-4163-B04C-A5043D3DD750}" srcOrd="3" destOrd="0" parTransId="{6CDC1C51-A844-4C1D-8F00-1AB925ED092E}" sibTransId="{2FF07ABC-0C7A-4D73-B28E-51AFA04F98B3}"/>
    <dgm:cxn modelId="{07E42984-AD3E-43D0-8ACD-4163AF79ED2D}" srcId="{06F19569-91E5-4A71-A07A-4BB82AC63A51}" destId="{60510A23-B941-4B8A-AF15-CA9BD7E08402}" srcOrd="1" destOrd="0" parTransId="{5A5514AB-9F9E-4335-81A4-6DEF6A5479EA}" sibTransId="{5E96F61F-F09B-4A37-92EC-A28C4F9D4EB6}"/>
    <dgm:cxn modelId="{14EF578D-FF30-4FD6-9DAC-B01CC75D7ACC}" srcId="{1642CD01-65EA-4D34-8AE6-D9F4AC7BD405}" destId="{06F19569-91E5-4A71-A07A-4BB82AC63A51}" srcOrd="0" destOrd="0" parTransId="{73CCD457-1B59-4707-B2C5-053ACE943774}" sibTransId="{9F45B2F8-24DF-49AE-9426-31A8C0737BF2}"/>
    <dgm:cxn modelId="{47E3C38D-C903-4728-A67C-719AF4D72BB8}" srcId="{1642CD01-65EA-4D34-8AE6-D9F4AC7BD405}" destId="{C24BFC0B-0406-45E8-B580-870C01ACF3C4}" srcOrd="1" destOrd="0" parTransId="{6D19E09E-43D6-47E3-8634-6F1EA761EFF6}" sibTransId="{3A731521-0927-4228-B64E-7B901B236961}"/>
    <dgm:cxn modelId="{76DA5F92-E5E2-4C0A-854D-A5ED3A1AC594}" type="presOf" srcId="{500FE8C0-BB5D-4AF9-94DF-4FB522838817}" destId="{12FB911A-39A8-4F6D-BA8B-054A46E4E06B}" srcOrd="0" destOrd="0" presId="urn:microsoft.com/office/officeart/2005/8/layout/chevron2"/>
    <dgm:cxn modelId="{47797A92-0B88-4939-887E-BFBE2934EA17}" type="presOf" srcId="{9949E242-79BE-49D8-9532-AAA8BE2608E1}" destId="{1EEE470D-7879-471A-84C9-A857383A989B}" srcOrd="0" destOrd="2" presId="urn:microsoft.com/office/officeart/2005/8/layout/chevron2"/>
    <dgm:cxn modelId="{2432ED97-FB3A-4DDC-A2DD-0A4D9DA317A8}" type="presOf" srcId="{1642CD01-65EA-4D34-8AE6-D9F4AC7BD405}" destId="{BBD824BF-FEBB-46EE-82ED-B39539D79F4E}" srcOrd="0" destOrd="0" presId="urn:microsoft.com/office/officeart/2005/8/layout/chevron2"/>
    <dgm:cxn modelId="{E95729A0-C54B-47E9-9784-99F33CD05476}" srcId="{C24BFC0B-0406-45E8-B580-870C01ACF3C4}" destId="{EEECEF6B-0D37-4979-9971-41B3483A7DE5}" srcOrd="0" destOrd="0" parTransId="{A0BAC328-2127-44D4-AED7-0D392D55F084}" sibTransId="{0B6A1262-1738-4F66-9254-5E861729F367}"/>
    <dgm:cxn modelId="{360237CA-60B9-4F7E-918E-769DE0450F3B}" type="presOf" srcId="{EEECEF6B-0D37-4979-9971-41B3483A7DE5}" destId="{1EEE470D-7879-471A-84C9-A857383A989B}" srcOrd="0" destOrd="0" presId="urn:microsoft.com/office/officeart/2005/8/layout/chevron2"/>
    <dgm:cxn modelId="{BB2D4DE0-6CA5-4616-BE6E-4C12CD8C3F74}" srcId="{06F19569-91E5-4A71-A07A-4BB82AC63A51}" destId="{500FE8C0-BB5D-4AF9-94DF-4FB522838817}" srcOrd="0" destOrd="0" parTransId="{7ED44221-DF06-4C27-9AEC-B33BB3CE2885}" sibTransId="{31B6B29B-ECF4-41C6-B07C-A42A4A9AFB29}"/>
    <dgm:cxn modelId="{A43B5BE2-8A89-416D-B86E-E54C5151C10A}" srcId="{C24BFC0B-0406-45E8-B580-870C01ACF3C4}" destId="{85066BEC-2ADD-4B16-8272-102AFA233A24}" srcOrd="1" destOrd="0" parTransId="{AF8779EB-022D-4B5C-9F6A-6B2C2E87769B}" sibTransId="{C43166D3-F830-413A-860A-C57C456B1647}"/>
    <dgm:cxn modelId="{165755EE-6E43-4D53-9202-29C290DC52C5}" type="presOf" srcId="{06F19569-91E5-4A71-A07A-4BB82AC63A51}" destId="{937D0926-4855-4769-8525-4558010FE20D}" srcOrd="0" destOrd="0" presId="urn:microsoft.com/office/officeart/2005/8/layout/chevron2"/>
    <dgm:cxn modelId="{09227DF6-2A4F-4B61-9ACA-E2D1246F1C5D}" type="presOf" srcId="{C0DA697A-4495-4163-B04C-A5043D3DD750}" destId="{1EEE470D-7879-471A-84C9-A857383A989B}" srcOrd="0" destOrd="3" presId="urn:microsoft.com/office/officeart/2005/8/layout/chevron2"/>
    <dgm:cxn modelId="{AAFB4798-931C-49FC-BEB0-BA8C898CFD2A}" type="presParOf" srcId="{BBD824BF-FEBB-46EE-82ED-B39539D79F4E}" destId="{3DCF1BE1-915C-4DAD-BE1C-2FF7AF893C36}" srcOrd="0" destOrd="0" presId="urn:microsoft.com/office/officeart/2005/8/layout/chevron2"/>
    <dgm:cxn modelId="{0A992248-F87B-42AA-B604-6CED708A2270}" type="presParOf" srcId="{3DCF1BE1-915C-4DAD-BE1C-2FF7AF893C36}" destId="{937D0926-4855-4769-8525-4558010FE20D}" srcOrd="0" destOrd="0" presId="urn:microsoft.com/office/officeart/2005/8/layout/chevron2"/>
    <dgm:cxn modelId="{400F5709-EEFF-4F09-9079-4BF87C342D95}" type="presParOf" srcId="{3DCF1BE1-915C-4DAD-BE1C-2FF7AF893C36}" destId="{12FB911A-39A8-4F6D-BA8B-054A46E4E06B}" srcOrd="1" destOrd="0" presId="urn:microsoft.com/office/officeart/2005/8/layout/chevron2"/>
    <dgm:cxn modelId="{EEEE7074-29F5-4A41-B871-E902149CEC35}" type="presParOf" srcId="{BBD824BF-FEBB-46EE-82ED-B39539D79F4E}" destId="{A66CAAE1-469E-4128-888A-FB5F0E64C263}" srcOrd="1" destOrd="0" presId="urn:microsoft.com/office/officeart/2005/8/layout/chevron2"/>
    <dgm:cxn modelId="{56B39FBD-A557-44E5-83DE-4E5AA75B5FFC}" type="presParOf" srcId="{BBD824BF-FEBB-46EE-82ED-B39539D79F4E}" destId="{8ABCEF97-4290-422D-BD1A-03011D27C365}" srcOrd="2" destOrd="0" presId="urn:microsoft.com/office/officeart/2005/8/layout/chevron2"/>
    <dgm:cxn modelId="{509E6522-2E69-4F18-A52A-EB7DF69AEAB4}" type="presParOf" srcId="{8ABCEF97-4290-422D-BD1A-03011D27C365}" destId="{CB07F024-8009-4247-A093-3B9E3CADE5A9}" srcOrd="0" destOrd="0" presId="urn:microsoft.com/office/officeart/2005/8/layout/chevron2"/>
    <dgm:cxn modelId="{A000B27C-F356-44F9-9AE0-7CFF8B7301D3}" type="presParOf" srcId="{8ABCEF97-4290-422D-BD1A-03011D27C365}" destId="{1EEE470D-7879-471A-84C9-A857383A989B}"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BCFE872-8828-435D-8C1A-128B6FDB2B1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6BFA7A5C-34AD-4E42-8414-4B1185CEFB36}">
      <dgm:prSet custT="1"/>
      <dgm:spPr/>
      <dgm:t>
        <a:bodyPr/>
        <a:lstStyle/>
        <a:p>
          <a:r>
            <a:rPr lang="en-IN" sz="1600" b="1" i="0" u="sng"/>
            <a:t>Objective:</a:t>
          </a:r>
          <a:r>
            <a:rPr lang="en-IN" sz="1600" b="1" i="0"/>
            <a:t> </a:t>
          </a:r>
          <a:r>
            <a:rPr lang="en-IN" sz="1600" b="0" i="0"/>
            <a:t>To do a tract level analysis and finding the factors affecting the average bookings at tract level</a:t>
          </a:r>
          <a:endParaRPr lang="en-IN" sz="1600" b="0"/>
        </a:p>
      </dgm:t>
    </dgm:pt>
    <dgm:pt modelId="{011192F2-BF5D-4659-8D61-C6BA0F6047C4}" type="parTrans" cxnId="{D6CA1CDE-E202-493A-8396-40563F087314}">
      <dgm:prSet/>
      <dgm:spPr/>
      <dgm:t>
        <a:bodyPr/>
        <a:lstStyle/>
        <a:p>
          <a:endParaRPr lang="en-IN"/>
        </a:p>
      </dgm:t>
    </dgm:pt>
    <dgm:pt modelId="{CA143028-234F-452D-B928-A195A7695F25}" type="sibTrans" cxnId="{D6CA1CDE-E202-493A-8396-40563F087314}">
      <dgm:prSet/>
      <dgm:spPr/>
      <dgm:t>
        <a:bodyPr/>
        <a:lstStyle/>
        <a:p>
          <a:endParaRPr lang="en-IN"/>
        </a:p>
      </dgm:t>
    </dgm:pt>
    <dgm:pt modelId="{6F707BDD-171C-4EF5-9BB2-201967413713}">
      <dgm:prSet custT="1"/>
      <dgm:spPr/>
      <dgm:t>
        <a:bodyPr/>
        <a:lstStyle/>
        <a:p>
          <a:r>
            <a:rPr lang="en-US" sz="1600" b="1" i="0" u="sng"/>
            <a:t>Why this objective:</a:t>
          </a:r>
          <a:r>
            <a:rPr lang="en-US" sz="1600" b="0" i="0" u="sng"/>
            <a:t> </a:t>
          </a:r>
          <a:r>
            <a:rPr lang="en-US" sz="1600" b="0" i="0" u="none"/>
            <a:t>To help Airbnb review bookings at broader level and provide suggestions to host on factors to improve.</a:t>
          </a:r>
          <a:endParaRPr lang="en-IN" sz="1600" b="0" u="none"/>
        </a:p>
      </dgm:t>
    </dgm:pt>
    <dgm:pt modelId="{E215E821-3F4B-44B7-B960-F30D29682038}" type="parTrans" cxnId="{DC9F70B0-F62F-4F92-AF13-9548F7A8F357}">
      <dgm:prSet/>
      <dgm:spPr/>
      <dgm:t>
        <a:bodyPr/>
        <a:lstStyle/>
        <a:p>
          <a:endParaRPr lang="en-IN"/>
        </a:p>
      </dgm:t>
    </dgm:pt>
    <dgm:pt modelId="{B2652554-B541-40B6-B31C-6043CC994C78}" type="sibTrans" cxnId="{DC9F70B0-F62F-4F92-AF13-9548F7A8F357}">
      <dgm:prSet/>
      <dgm:spPr/>
      <dgm:t>
        <a:bodyPr/>
        <a:lstStyle/>
        <a:p>
          <a:endParaRPr lang="en-IN"/>
        </a:p>
      </dgm:t>
    </dgm:pt>
    <dgm:pt modelId="{AE580C86-5C11-4CE9-A8A4-8B96FF458AD2}" type="pres">
      <dgm:prSet presAssocID="{CBCFE872-8828-435D-8C1A-128B6FDB2B1C}" presName="linear" presStyleCnt="0">
        <dgm:presLayoutVars>
          <dgm:animLvl val="lvl"/>
          <dgm:resizeHandles val="exact"/>
        </dgm:presLayoutVars>
      </dgm:prSet>
      <dgm:spPr/>
    </dgm:pt>
    <dgm:pt modelId="{A99560D3-2740-4046-A652-03AC46E6B389}" type="pres">
      <dgm:prSet presAssocID="{6BFA7A5C-34AD-4E42-8414-4B1185CEFB36}" presName="parentText" presStyleLbl="node1" presStyleIdx="0" presStyleCnt="2">
        <dgm:presLayoutVars>
          <dgm:chMax val="0"/>
          <dgm:bulletEnabled val="1"/>
        </dgm:presLayoutVars>
      </dgm:prSet>
      <dgm:spPr/>
    </dgm:pt>
    <dgm:pt modelId="{BF4AA7E1-64F7-4810-AF3E-BED7E3C9F1BB}" type="pres">
      <dgm:prSet presAssocID="{CA143028-234F-452D-B928-A195A7695F25}" presName="spacer" presStyleCnt="0"/>
      <dgm:spPr/>
    </dgm:pt>
    <dgm:pt modelId="{AA52C19C-3443-421E-B024-669BA3DAA2A6}" type="pres">
      <dgm:prSet presAssocID="{6F707BDD-171C-4EF5-9BB2-201967413713}" presName="parentText" presStyleLbl="node1" presStyleIdx="1" presStyleCnt="2">
        <dgm:presLayoutVars>
          <dgm:chMax val="0"/>
          <dgm:bulletEnabled val="1"/>
        </dgm:presLayoutVars>
      </dgm:prSet>
      <dgm:spPr/>
    </dgm:pt>
  </dgm:ptLst>
  <dgm:cxnLst>
    <dgm:cxn modelId="{6E18F205-0B56-4814-B407-C36A42EB7147}" type="presOf" srcId="{6BFA7A5C-34AD-4E42-8414-4B1185CEFB36}" destId="{A99560D3-2740-4046-A652-03AC46E6B389}" srcOrd="0" destOrd="0" presId="urn:microsoft.com/office/officeart/2005/8/layout/vList2"/>
    <dgm:cxn modelId="{FDBEAE97-8CE6-48E5-A69B-BE67A6C5E34C}" type="presOf" srcId="{CBCFE872-8828-435D-8C1A-128B6FDB2B1C}" destId="{AE580C86-5C11-4CE9-A8A4-8B96FF458AD2}" srcOrd="0" destOrd="0" presId="urn:microsoft.com/office/officeart/2005/8/layout/vList2"/>
    <dgm:cxn modelId="{DC9F70B0-F62F-4F92-AF13-9548F7A8F357}" srcId="{CBCFE872-8828-435D-8C1A-128B6FDB2B1C}" destId="{6F707BDD-171C-4EF5-9BB2-201967413713}" srcOrd="1" destOrd="0" parTransId="{E215E821-3F4B-44B7-B960-F30D29682038}" sibTransId="{B2652554-B541-40B6-B31C-6043CC994C78}"/>
    <dgm:cxn modelId="{C81C4FC5-67FA-4FF5-8505-8AF4FF02BEA7}" type="presOf" srcId="{6F707BDD-171C-4EF5-9BB2-201967413713}" destId="{AA52C19C-3443-421E-B024-669BA3DAA2A6}" srcOrd="0" destOrd="0" presId="urn:microsoft.com/office/officeart/2005/8/layout/vList2"/>
    <dgm:cxn modelId="{D6CA1CDE-E202-493A-8396-40563F087314}" srcId="{CBCFE872-8828-435D-8C1A-128B6FDB2B1C}" destId="{6BFA7A5C-34AD-4E42-8414-4B1185CEFB36}" srcOrd="0" destOrd="0" parTransId="{011192F2-BF5D-4659-8D61-C6BA0F6047C4}" sibTransId="{CA143028-234F-452D-B928-A195A7695F25}"/>
    <dgm:cxn modelId="{39FDF0A5-D105-402F-840A-993E3B8BD7F2}" type="presParOf" srcId="{AE580C86-5C11-4CE9-A8A4-8B96FF458AD2}" destId="{A99560D3-2740-4046-A652-03AC46E6B389}" srcOrd="0" destOrd="0" presId="urn:microsoft.com/office/officeart/2005/8/layout/vList2"/>
    <dgm:cxn modelId="{8D1B5A08-E6AB-4448-9146-946DDC4A3E69}" type="presParOf" srcId="{AE580C86-5C11-4CE9-A8A4-8B96FF458AD2}" destId="{BF4AA7E1-64F7-4810-AF3E-BED7E3C9F1BB}" srcOrd="1" destOrd="0" presId="urn:microsoft.com/office/officeart/2005/8/layout/vList2"/>
    <dgm:cxn modelId="{70D9928C-7DC8-4850-986D-32A8C6680AEB}" type="presParOf" srcId="{AE580C86-5C11-4CE9-A8A4-8B96FF458AD2}" destId="{AA52C19C-3443-421E-B024-669BA3DAA2A6}"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722DB840-3379-4E69-BD6C-6819DF1BF915}" type="doc">
      <dgm:prSet loTypeId="urn:microsoft.com/office/officeart/2005/8/layout/matrix3" loCatId="matrix" qsTypeId="urn:microsoft.com/office/officeart/2005/8/quickstyle/simple1" qsCatId="simple" csTypeId="urn:microsoft.com/office/officeart/2005/8/colors/accent1_2" csCatId="accent1" phldr="1"/>
      <dgm:spPr/>
      <dgm:t>
        <a:bodyPr/>
        <a:lstStyle/>
        <a:p>
          <a:endParaRPr lang="en-IN"/>
        </a:p>
      </dgm:t>
    </dgm:pt>
    <dgm:pt modelId="{04C9260E-B2ED-426D-A015-CC14F1BE1765}">
      <dgm:prSet phldrT="[Text]" custT="1"/>
      <dgm:spPr/>
      <dgm:t>
        <a:bodyPr/>
        <a:lstStyle/>
        <a:p>
          <a:r>
            <a:rPr lang="en-IN" sz="1300" b="1"/>
            <a:t>Pre-processing</a:t>
          </a:r>
        </a:p>
      </dgm:t>
    </dgm:pt>
    <dgm:pt modelId="{01F45600-FA76-47D3-B807-36EAFE7551DF}" type="parTrans" cxnId="{3F7378E7-B593-4FD6-ACEB-DD08841E304B}">
      <dgm:prSet/>
      <dgm:spPr/>
      <dgm:t>
        <a:bodyPr/>
        <a:lstStyle/>
        <a:p>
          <a:endParaRPr lang="en-IN"/>
        </a:p>
      </dgm:t>
    </dgm:pt>
    <dgm:pt modelId="{A6D2ED6C-9CC8-490A-8A1B-D491315AE5CE}" type="sibTrans" cxnId="{3F7378E7-B593-4FD6-ACEB-DD08841E304B}">
      <dgm:prSet/>
      <dgm:spPr/>
      <dgm:t>
        <a:bodyPr/>
        <a:lstStyle/>
        <a:p>
          <a:endParaRPr lang="en-IN"/>
        </a:p>
      </dgm:t>
    </dgm:pt>
    <dgm:pt modelId="{9F0118D7-5FA6-4E18-9D3B-781A91FA7580}">
      <dgm:prSet phldrT="[Text]" custT="1"/>
      <dgm:spPr/>
      <dgm:t>
        <a:bodyPr/>
        <a:lstStyle/>
        <a:p>
          <a:r>
            <a:rPr lang="en-IN" sz="800">
              <a:solidFill>
                <a:schemeClr val="bg1"/>
              </a:solidFill>
            </a:rPr>
            <a:t>Replaced categorical variables with mode of highest repeating class</a:t>
          </a:r>
        </a:p>
      </dgm:t>
    </dgm:pt>
    <dgm:pt modelId="{C3F4DA93-90AD-4D57-AD88-84C4CF034E54}" type="parTrans" cxnId="{3D329A17-8D57-472E-8C23-95143071EA0D}">
      <dgm:prSet/>
      <dgm:spPr/>
      <dgm:t>
        <a:bodyPr/>
        <a:lstStyle/>
        <a:p>
          <a:endParaRPr lang="en-IN"/>
        </a:p>
      </dgm:t>
    </dgm:pt>
    <dgm:pt modelId="{E3BAE1C3-1DAC-4725-97F6-6B3501249B18}" type="sibTrans" cxnId="{3D329A17-8D57-472E-8C23-95143071EA0D}">
      <dgm:prSet/>
      <dgm:spPr/>
      <dgm:t>
        <a:bodyPr/>
        <a:lstStyle/>
        <a:p>
          <a:endParaRPr lang="en-IN"/>
        </a:p>
      </dgm:t>
    </dgm:pt>
    <dgm:pt modelId="{63204E5C-47BE-4D79-8FFB-F3E868A832D1}">
      <dgm:prSet phldrT="[Text]" custT="1"/>
      <dgm:spPr/>
      <dgm:t>
        <a:bodyPr/>
        <a:lstStyle/>
        <a:p>
          <a:r>
            <a:rPr lang="en-IN" sz="800">
              <a:solidFill>
                <a:schemeClr val="bg1"/>
              </a:solidFill>
            </a:rPr>
            <a:t>Replaced interval variables with mean of the following values</a:t>
          </a:r>
        </a:p>
      </dgm:t>
    </dgm:pt>
    <dgm:pt modelId="{F2C3FBB9-6EFB-44DA-BCA3-E9B876451FA8}" type="parTrans" cxnId="{927DDC90-6FB1-4BD1-98AC-4CF7AD315B11}">
      <dgm:prSet/>
      <dgm:spPr/>
      <dgm:t>
        <a:bodyPr/>
        <a:lstStyle/>
        <a:p>
          <a:endParaRPr lang="en-IN"/>
        </a:p>
      </dgm:t>
    </dgm:pt>
    <dgm:pt modelId="{52B43118-6043-4633-A417-EE050EC77CF4}" type="sibTrans" cxnId="{927DDC90-6FB1-4BD1-98AC-4CF7AD315B11}">
      <dgm:prSet/>
      <dgm:spPr/>
      <dgm:t>
        <a:bodyPr/>
        <a:lstStyle/>
        <a:p>
          <a:endParaRPr lang="en-IN"/>
        </a:p>
      </dgm:t>
    </dgm:pt>
    <dgm:pt modelId="{B3B97001-0515-44A1-BE57-FF297B3F4B44}">
      <dgm:prSet phldrT="[Text]" custT="1"/>
      <dgm:spPr/>
      <dgm:t>
        <a:bodyPr/>
        <a:lstStyle/>
        <a:p>
          <a:pPr rtl="0"/>
          <a:r>
            <a:rPr lang="en-IN" sz="1300" b="1">
              <a:latin typeface="Arial"/>
            </a:rPr>
            <a:t>Model 1: Linear regression</a:t>
          </a:r>
          <a:r>
            <a:rPr lang="en-IN" sz="900" b="1">
              <a:latin typeface="Arial"/>
            </a:rPr>
            <a:t> </a:t>
          </a:r>
        </a:p>
      </dgm:t>
    </dgm:pt>
    <dgm:pt modelId="{DDEFF8DF-8F57-4581-BA75-181C4AA3FC15}" type="parTrans" cxnId="{B21FC0A5-8997-4AA9-973F-160C8F22F68C}">
      <dgm:prSet/>
      <dgm:spPr/>
      <dgm:t>
        <a:bodyPr/>
        <a:lstStyle/>
        <a:p>
          <a:endParaRPr lang="en-IN"/>
        </a:p>
      </dgm:t>
    </dgm:pt>
    <dgm:pt modelId="{51480357-7B15-4932-B142-308916CBE7B7}" type="sibTrans" cxnId="{B21FC0A5-8997-4AA9-973F-160C8F22F68C}">
      <dgm:prSet/>
      <dgm:spPr/>
      <dgm:t>
        <a:bodyPr/>
        <a:lstStyle/>
        <a:p>
          <a:endParaRPr lang="en-IN"/>
        </a:p>
      </dgm:t>
    </dgm:pt>
    <dgm:pt modelId="{244C4F86-FDB0-4579-8E89-BE0A4475086A}">
      <dgm:prSet phldrT="[Text]" custT="1"/>
      <dgm:spPr/>
      <dgm:t>
        <a:bodyPr/>
        <a:lstStyle/>
        <a:p>
          <a:pPr rtl="0"/>
          <a:r>
            <a:rPr lang="en-IN" sz="1000" b="1">
              <a:solidFill>
                <a:schemeClr val="bg1"/>
              </a:solidFill>
            </a:rPr>
            <a:t>Model</a:t>
          </a:r>
          <a:r>
            <a:rPr lang="en-IN" sz="1000" b="1">
              <a:solidFill>
                <a:schemeClr val="bg1"/>
              </a:solidFill>
              <a:latin typeface="Arial"/>
            </a:rPr>
            <a:t> 2: Linear regression </a:t>
          </a:r>
          <a:r>
            <a:rPr lang="en-IN" sz="1000" b="1">
              <a:solidFill>
                <a:schemeClr val="bg1"/>
              </a:solidFill>
              <a:latin typeface="Arial"/>
              <a:cs typeface="Arial"/>
            </a:rPr>
            <a:t>including </a:t>
          </a:r>
          <a:r>
            <a:rPr lang="en-IN" sz="1000" b="1">
              <a:solidFill>
                <a:schemeClr val="bg1"/>
              </a:solidFill>
              <a:latin typeface="Calibri"/>
              <a:cs typeface="Calibri"/>
            </a:rPr>
            <a:t>polynomial terms with degree 2</a:t>
          </a:r>
        </a:p>
      </dgm:t>
    </dgm:pt>
    <dgm:pt modelId="{2E57F718-FD99-4034-B15B-BCBC74375B0A}" type="parTrans" cxnId="{90188F43-D19F-4851-B8FE-371C93CE4ED9}">
      <dgm:prSet/>
      <dgm:spPr/>
      <dgm:t>
        <a:bodyPr/>
        <a:lstStyle/>
        <a:p>
          <a:endParaRPr lang="en-IN"/>
        </a:p>
      </dgm:t>
    </dgm:pt>
    <dgm:pt modelId="{412C829F-17F1-429A-BA47-83E46A2CD826}" type="sibTrans" cxnId="{90188F43-D19F-4851-B8FE-371C93CE4ED9}">
      <dgm:prSet/>
      <dgm:spPr/>
      <dgm:t>
        <a:bodyPr/>
        <a:lstStyle/>
        <a:p>
          <a:endParaRPr lang="en-IN"/>
        </a:p>
      </dgm:t>
    </dgm:pt>
    <dgm:pt modelId="{A246441C-AC75-41AE-A0E2-23DEE0DF7C05}">
      <dgm:prSet phldrT="[Text]" custT="1"/>
      <dgm:spPr/>
      <dgm:t>
        <a:bodyPr/>
        <a:lstStyle/>
        <a:p>
          <a:pPr rtl="0"/>
          <a:r>
            <a:rPr lang="en-IN" sz="700"/>
            <a:t>To improve the model fit created </a:t>
          </a:r>
          <a:r>
            <a:rPr lang="en-IN" sz="700">
              <a:latin typeface="Arial"/>
            </a:rPr>
            <a:t>polynomial regression which includes terms with degree 2</a:t>
          </a:r>
          <a:r>
            <a:rPr lang="en-IN" sz="700"/>
            <a:t>.</a:t>
          </a:r>
        </a:p>
      </dgm:t>
    </dgm:pt>
    <dgm:pt modelId="{6C4F4319-4521-4B49-84E7-D78AB2E6A9B1}" type="parTrans" cxnId="{00D46AC3-D3B3-47AC-B363-D784DA868532}">
      <dgm:prSet/>
      <dgm:spPr/>
      <dgm:t>
        <a:bodyPr/>
        <a:lstStyle/>
        <a:p>
          <a:endParaRPr lang="en-IN"/>
        </a:p>
      </dgm:t>
    </dgm:pt>
    <dgm:pt modelId="{DA4ED5C0-E552-4D89-8639-A0113655CE90}" type="sibTrans" cxnId="{00D46AC3-D3B3-47AC-B363-D784DA868532}">
      <dgm:prSet/>
      <dgm:spPr/>
      <dgm:t>
        <a:bodyPr/>
        <a:lstStyle/>
        <a:p>
          <a:endParaRPr lang="en-IN"/>
        </a:p>
      </dgm:t>
    </dgm:pt>
    <dgm:pt modelId="{C05ACBAD-8F5D-4FEA-8647-A12ED23BB385}">
      <dgm:prSet custT="1"/>
      <dgm:spPr/>
      <dgm:t>
        <a:bodyPr/>
        <a:lstStyle/>
        <a:p>
          <a:r>
            <a:rPr lang="en-IN" sz="1300" b="1"/>
            <a:t>Model Validation</a:t>
          </a:r>
        </a:p>
      </dgm:t>
    </dgm:pt>
    <dgm:pt modelId="{7EE8FC71-CA17-42D7-932A-0180358860C0}" type="parTrans" cxnId="{624D3238-0FAD-47A2-AE9B-07598790B887}">
      <dgm:prSet/>
      <dgm:spPr/>
      <dgm:t>
        <a:bodyPr/>
        <a:lstStyle/>
        <a:p>
          <a:endParaRPr lang="en-IN"/>
        </a:p>
      </dgm:t>
    </dgm:pt>
    <dgm:pt modelId="{F5AE3C8E-6C31-4193-8063-F734E38D1D71}" type="sibTrans" cxnId="{624D3238-0FAD-47A2-AE9B-07598790B887}">
      <dgm:prSet/>
      <dgm:spPr/>
      <dgm:t>
        <a:bodyPr/>
        <a:lstStyle/>
        <a:p>
          <a:endParaRPr lang="en-IN"/>
        </a:p>
      </dgm:t>
    </dgm:pt>
    <dgm:pt modelId="{5B4810CB-8E6B-48C4-9F9F-1BD01732DB43}">
      <dgm:prSet custT="1"/>
      <dgm:spPr/>
      <dgm:t>
        <a:bodyPr/>
        <a:lstStyle/>
        <a:p>
          <a:r>
            <a:rPr lang="en-IN" sz="800"/>
            <a:t>Used a validation set and validated the development model.</a:t>
          </a:r>
        </a:p>
      </dgm:t>
    </dgm:pt>
    <dgm:pt modelId="{9B4C9468-1C4C-4FA2-99F3-C515DD54957B}" type="parTrans" cxnId="{B6E39597-58C3-4506-88CC-23BDA593C15F}">
      <dgm:prSet/>
      <dgm:spPr/>
      <dgm:t>
        <a:bodyPr/>
        <a:lstStyle/>
        <a:p>
          <a:endParaRPr lang="en-IN"/>
        </a:p>
      </dgm:t>
    </dgm:pt>
    <dgm:pt modelId="{C19D5F83-DB5B-4BCC-8F82-D0B297BF2961}" type="sibTrans" cxnId="{B6E39597-58C3-4506-88CC-23BDA593C15F}">
      <dgm:prSet/>
      <dgm:spPr/>
      <dgm:t>
        <a:bodyPr/>
        <a:lstStyle/>
        <a:p>
          <a:endParaRPr lang="en-IN"/>
        </a:p>
      </dgm:t>
    </dgm:pt>
    <dgm:pt modelId="{501FC902-7633-4606-9040-6D054E9C9E75}">
      <dgm:prSet phldrT="[Text]" custT="1"/>
      <dgm:spPr/>
      <dgm:t>
        <a:bodyPr/>
        <a:lstStyle/>
        <a:p>
          <a:r>
            <a:rPr lang="en-IN" sz="800">
              <a:solidFill>
                <a:schemeClr val="bg1"/>
              </a:solidFill>
            </a:rPr>
            <a:t>Aggregated the data at tract level and took averages of the variables considered.</a:t>
          </a:r>
        </a:p>
      </dgm:t>
    </dgm:pt>
    <dgm:pt modelId="{3BBBBBD3-D7DE-4DDD-9C02-5A24ED4959DB}" type="parTrans" cxnId="{865949B0-4284-42C6-A78D-29B11B45B0FF}">
      <dgm:prSet/>
      <dgm:spPr/>
      <dgm:t>
        <a:bodyPr/>
        <a:lstStyle/>
        <a:p>
          <a:endParaRPr lang="en-IN"/>
        </a:p>
      </dgm:t>
    </dgm:pt>
    <dgm:pt modelId="{C6129EA3-CEA8-40EE-981C-FE786B27150C}" type="sibTrans" cxnId="{865949B0-4284-42C6-A78D-29B11B45B0FF}">
      <dgm:prSet/>
      <dgm:spPr/>
      <dgm:t>
        <a:bodyPr/>
        <a:lstStyle/>
        <a:p>
          <a:endParaRPr lang="en-IN"/>
        </a:p>
      </dgm:t>
    </dgm:pt>
    <dgm:pt modelId="{1F472C3B-FDA0-41B8-A648-CE2CCCACEB51}">
      <dgm:prSet phldr="0"/>
      <dgm:spPr/>
      <dgm:t>
        <a:bodyPr/>
        <a:lstStyle/>
        <a:p>
          <a:pPr rtl="0"/>
          <a:r>
            <a:rPr lang="en-IN" sz="700">
              <a:latin typeface="Arial"/>
            </a:rPr>
            <a:t>Created Avg_booking variable which represents the average price per booking in one particular tract.</a:t>
          </a:r>
          <a:endParaRPr lang="en-US" sz="700"/>
        </a:p>
      </dgm:t>
    </dgm:pt>
    <dgm:pt modelId="{5C3E6F84-4621-4EF5-8338-236A58899F90}" type="parTrans" cxnId="{E0EE79D7-B65D-4EBC-9EAE-1BD9E1F3580B}">
      <dgm:prSet/>
      <dgm:spPr/>
      <dgm:t>
        <a:bodyPr/>
        <a:lstStyle/>
        <a:p>
          <a:endParaRPr lang="en-IN"/>
        </a:p>
      </dgm:t>
    </dgm:pt>
    <dgm:pt modelId="{B5DAE750-A97F-4F35-9341-C3A14599E7BE}" type="sibTrans" cxnId="{E0EE79D7-B65D-4EBC-9EAE-1BD9E1F3580B}">
      <dgm:prSet/>
      <dgm:spPr/>
      <dgm:t>
        <a:bodyPr/>
        <a:lstStyle/>
        <a:p>
          <a:endParaRPr lang="en-IN"/>
        </a:p>
      </dgm:t>
    </dgm:pt>
    <dgm:pt modelId="{22EF53A5-B7D2-429D-838E-28ED10462D6D}">
      <dgm:prSet phldr="0"/>
      <dgm:spPr/>
      <dgm:t>
        <a:bodyPr/>
        <a:lstStyle/>
        <a:p>
          <a:pPr rtl="0"/>
          <a:r>
            <a:rPr lang="en-IN" sz="700" b="0">
              <a:latin typeface="Arial"/>
            </a:rPr>
            <a:t>Included all the given variables except ID.</a:t>
          </a:r>
        </a:p>
      </dgm:t>
    </dgm:pt>
    <dgm:pt modelId="{812C8693-4DCC-48CE-B505-C727779AE1A1}" type="parTrans" cxnId="{6C0B098B-4530-473F-AA3B-AB4813697230}">
      <dgm:prSet/>
      <dgm:spPr/>
      <dgm:t>
        <a:bodyPr/>
        <a:lstStyle/>
        <a:p>
          <a:endParaRPr lang="en-IN"/>
        </a:p>
      </dgm:t>
    </dgm:pt>
    <dgm:pt modelId="{A9E16454-B349-4F9A-832E-7FCE2E2F470E}" type="sibTrans" cxnId="{6C0B098B-4530-473F-AA3B-AB4813697230}">
      <dgm:prSet/>
      <dgm:spPr/>
      <dgm:t>
        <a:bodyPr/>
        <a:lstStyle/>
        <a:p>
          <a:endParaRPr lang="en-IN"/>
        </a:p>
      </dgm:t>
    </dgm:pt>
    <dgm:pt modelId="{1A71C21B-9063-486E-A9B9-4484E364D6D7}">
      <dgm:prSet phldr="0"/>
      <dgm:spPr/>
      <dgm:t>
        <a:bodyPr/>
        <a:lstStyle/>
        <a:p>
          <a:pPr rtl="0"/>
          <a:r>
            <a:rPr lang="en-IN" sz="700" b="0">
              <a:latin typeface="Arial"/>
            </a:rPr>
            <a:t>Analyzed significance of individual variable</a:t>
          </a:r>
        </a:p>
      </dgm:t>
    </dgm:pt>
    <dgm:pt modelId="{23BB70E6-3550-485F-97D5-6F86A55F42F3}" type="parTrans" cxnId="{3A593A14-9CFA-4486-B614-E46358E2B0A0}">
      <dgm:prSet/>
      <dgm:spPr/>
      <dgm:t>
        <a:bodyPr/>
        <a:lstStyle/>
        <a:p>
          <a:endParaRPr lang="en-IN"/>
        </a:p>
      </dgm:t>
    </dgm:pt>
    <dgm:pt modelId="{AAE5B607-EA59-429F-A5CC-083F9AF18BBB}" type="sibTrans" cxnId="{3A593A14-9CFA-4486-B614-E46358E2B0A0}">
      <dgm:prSet/>
      <dgm:spPr/>
      <dgm:t>
        <a:bodyPr/>
        <a:lstStyle/>
        <a:p>
          <a:endParaRPr lang="en-IN"/>
        </a:p>
      </dgm:t>
    </dgm:pt>
    <dgm:pt modelId="{668D37F1-6747-4D17-93F2-10D163F034D8}">
      <dgm:prSet phldr="0"/>
      <dgm:spPr/>
      <dgm:t>
        <a:bodyPr/>
        <a:lstStyle/>
        <a:p>
          <a:pPr rtl="0"/>
          <a:r>
            <a:rPr lang="en-IN" sz="700" b="0">
              <a:latin typeface="Arial"/>
            </a:rPr>
            <a:t>Only 'tract_count_obs' proved significant</a:t>
          </a:r>
        </a:p>
      </dgm:t>
    </dgm:pt>
    <dgm:pt modelId="{A2F825C5-AD9D-43BD-BDC4-04DF1FD69714}" type="parTrans" cxnId="{FC1277C3-E698-40F3-AA27-1D99EE9FF3EE}">
      <dgm:prSet/>
      <dgm:spPr/>
      <dgm:t>
        <a:bodyPr/>
        <a:lstStyle/>
        <a:p>
          <a:endParaRPr lang="en-IN"/>
        </a:p>
      </dgm:t>
    </dgm:pt>
    <dgm:pt modelId="{8F272BE7-A55E-4351-B862-E1B2CB35260A}" type="sibTrans" cxnId="{FC1277C3-E698-40F3-AA27-1D99EE9FF3EE}">
      <dgm:prSet/>
      <dgm:spPr/>
      <dgm:t>
        <a:bodyPr/>
        <a:lstStyle/>
        <a:p>
          <a:endParaRPr lang="en-IN"/>
        </a:p>
      </dgm:t>
    </dgm:pt>
    <dgm:pt modelId="{A9ECCA9F-51CF-43B7-A53E-27603F11E9B4}">
      <dgm:prSet phldr="0" custT="1"/>
      <dgm:spPr/>
      <dgm:t>
        <a:bodyPr/>
        <a:lstStyle/>
        <a:p>
          <a:pPr rtl="0"/>
          <a:r>
            <a:rPr lang="en-IN" sz="700" b="0">
              <a:latin typeface="Arial"/>
            </a:rPr>
            <a:t>Other interaction terms proved significant can be seen from the model output.</a:t>
          </a:r>
        </a:p>
      </dgm:t>
    </dgm:pt>
    <dgm:pt modelId="{44C8D124-8710-4C77-90B9-22A839569159}" type="parTrans" cxnId="{038A425E-F2DA-4411-974C-06E00B123103}">
      <dgm:prSet/>
      <dgm:spPr/>
      <dgm:t>
        <a:bodyPr/>
        <a:lstStyle/>
        <a:p>
          <a:endParaRPr lang="en-IN"/>
        </a:p>
      </dgm:t>
    </dgm:pt>
    <dgm:pt modelId="{472F8662-5438-4FF0-8BBF-CA63D7166206}" type="sibTrans" cxnId="{038A425E-F2DA-4411-974C-06E00B123103}">
      <dgm:prSet/>
      <dgm:spPr/>
      <dgm:t>
        <a:bodyPr/>
        <a:lstStyle/>
        <a:p>
          <a:endParaRPr lang="en-IN"/>
        </a:p>
      </dgm:t>
    </dgm:pt>
    <dgm:pt modelId="{D3A6C886-F4F7-4543-9C43-8309F6534C3F}">
      <dgm:prSet phldr="0" custT="1"/>
      <dgm:spPr/>
      <dgm:t>
        <a:bodyPr/>
        <a:lstStyle/>
        <a:p>
          <a:pPr rtl="0"/>
          <a:r>
            <a:rPr lang="en-IN" sz="700" b="0">
              <a:latin typeface="Arial"/>
            </a:rPr>
            <a:t>Only significant factors with significance level of 0.05 are considered</a:t>
          </a:r>
        </a:p>
      </dgm:t>
    </dgm:pt>
    <dgm:pt modelId="{39BD0C34-7EA1-4088-BA0D-CC8DDE3A61D8}" type="parTrans" cxnId="{EC82B2D3-8A4A-47C2-9F4C-47ABD2A30567}">
      <dgm:prSet/>
      <dgm:spPr/>
      <dgm:t>
        <a:bodyPr/>
        <a:lstStyle/>
        <a:p>
          <a:endParaRPr lang="en-IN"/>
        </a:p>
      </dgm:t>
    </dgm:pt>
    <dgm:pt modelId="{1DFF5303-2F87-4B86-82A6-B315D5523789}" type="sibTrans" cxnId="{EC82B2D3-8A4A-47C2-9F4C-47ABD2A30567}">
      <dgm:prSet/>
      <dgm:spPr/>
      <dgm:t>
        <a:bodyPr/>
        <a:lstStyle/>
        <a:p>
          <a:endParaRPr lang="en-IN"/>
        </a:p>
      </dgm:t>
    </dgm:pt>
    <dgm:pt modelId="{A2EE9AE8-753E-48D8-AFC6-8F759A30958E}" type="pres">
      <dgm:prSet presAssocID="{722DB840-3379-4E69-BD6C-6819DF1BF915}" presName="matrix" presStyleCnt="0">
        <dgm:presLayoutVars>
          <dgm:chMax val="1"/>
          <dgm:dir/>
          <dgm:resizeHandles val="exact"/>
        </dgm:presLayoutVars>
      </dgm:prSet>
      <dgm:spPr/>
    </dgm:pt>
    <dgm:pt modelId="{80BF899B-45EB-49EB-ADBD-9F7C3B32AF78}" type="pres">
      <dgm:prSet presAssocID="{722DB840-3379-4E69-BD6C-6819DF1BF915}" presName="diamond" presStyleLbl="bgShp" presStyleIdx="0" presStyleCnt="1"/>
      <dgm:spPr/>
    </dgm:pt>
    <dgm:pt modelId="{9307CBCB-0DDF-48CD-93EF-AC7A41B7E212}" type="pres">
      <dgm:prSet presAssocID="{722DB840-3379-4E69-BD6C-6819DF1BF915}" presName="quad1" presStyleLbl="node1" presStyleIdx="0" presStyleCnt="4">
        <dgm:presLayoutVars>
          <dgm:chMax val="0"/>
          <dgm:chPref val="0"/>
          <dgm:bulletEnabled val="1"/>
        </dgm:presLayoutVars>
      </dgm:prSet>
      <dgm:spPr/>
    </dgm:pt>
    <dgm:pt modelId="{0AD67781-6031-4238-B760-25AF18A49A6F}" type="pres">
      <dgm:prSet presAssocID="{722DB840-3379-4E69-BD6C-6819DF1BF915}" presName="quad2" presStyleLbl="node1" presStyleIdx="1" presStyleCnt="4">
        <dgm:presLayoutVars>
          <dgm:chMax val="0"/>
          <dgm:chPref val="0"/>
          <dgm:bulletEnabled val="1"/>
        </dgm:presLayoutVars>
      </dgm:prSet>
      <dgm:spPr/>
    </dgm:pt>
    <dgm:pt modelId="{EE83D4D7-A8E2-4415-8DB1-61D77E07F7C0}" type="pres">
      <dgm:prSet presAssocID="{722DB840-3379-4E69-BD6C-6819DF1BF915}" presName="quad3" presStyleLbl="node1" presStyleIdx="2" presStyleCnt="4" custScaleY="106184">
        <dgm:presLayoutVars>
          <dgm:chMax val="0"/>
          <dgm:chPref val="0"/>
          <dgm:bulletEnabled val="1"/>
        </dgm:presLayoutVars>
      </dgm:prSet>
      <dgm:spPr/>
    </dgm:pt>
    <dgm:pt modelId="{A8CC3392-EAA9-4ACB-817E-1FAC1AA49109}" type="pres">
      <dgm:prSet presAssocID="{722DB840-3379-4E69-BD6C-6819DF1BF915}" presName="quad4" presStyleLbl="node1" presStyleIdx="3" presStyleCnt="4">
        <dgm:presLayoutVars>
          <dgm:chMax val="0"/>
          <dgm:chPref val="0"/>
          <dgm:bulletEnabled val="1"/>
        </dgm:presLayoutVars>
      </dgm:prSet>
      <dgm:spPr/>
    </dgm:pt>
  </dgm:ptLst>
  <dgm:cxnLst>
    <dgm:cxn modelId="{955D9F01-6A2C-4450-A24F-15EB1CCBBA9B}" type="presOf" srcId="{1F472C3B-FDA0-41B8-A648-CE2CCCACEB51}" destId="{0AD67781-6031-4238-B760-25AF18A49A6F}" srcOrd="0" destOrd="1" presId="urn:microsoft.com/office/officeart/2005/8/layout/matrix3"/>
    <dgm:cxn modelId="{2BD99909-32EA-4C3E-8D1B-315F345724B5}" type="presOf" srcId="{D3A6C886-F4F7-4543-9C43-8309F6534C3F}" destId="{EE83D4D7-A8E2-4415-8DB1-61D77E07F7C0}" srcOrd="0" destOrd="3" presId="urn:microsoft.com/office/officeart/2005/8/layout/matrix3"/>
    <dgm:cxn modelId="{3711490B-FF31-4CB0-927B-DB6C006D7345}" type="presOf" srcId="{244C4F86-FDB0-4579-8E89-BE0A4475086A}" destId="{EE83D4D7-A8E2-4415-8DB1-61D77E07F7C0}" srcOrd="0" destOrd="0" presId="urn:microsoft.com/office/officeart/2005/8/layout/matrix3"/>
    <dgm:cxn modelId="{3A593A14-9CFA-4486-B614-E46358E2B0A0}" srcId="{B3B97001-0515-44A1-BE57-FF297B3F4B44}" destId="{1A71C21B-9063-486E-A9B9-4484E364D6D7}" srcOrd="2" destOrd="0" parTransId="{23BB70E6-3550-485F-97D5-6F86A55F42F3}" sibTransId="{AAE5B607-EA59-429F-A5CC-083F9AF18BBB}"/>
    <dgm:cxn modelId="{3D329A17-8D57-472E-8C23-95143071EA0D}" srcId="{04C9260E-B2ED-426D-A015-CC14F1BE1765}" destId="{9F0118D7-5FA6-4E18-9D3B-781A91FA7580}" srcOrd="0" destOrd="0" parTransId="{C3F4DA93-90AD-4D57-AD88-84C4CF034E54}" sibTransId="{E3BAE1C3-1DAC-4725-97F6-6B3501249B18}"/>
    <dgm:cxn modelId="{CE658933-B350-45D3-8347-A55D8626F1EC}" type="presOf" srcId="{1A71C21B-9063-486E-A9B9-4484E364D6D7}" destId="{0AD67781-6031-4238-B760-25AF18A49A6F}" srcOrd="0" destOrd="3" presId="urn:microsoft.com/office/officeart/2005/8/layout/matrix3"/>
    <dgm:cxn modelId="{624D3238-0FAD-47A2-AE9B-07598790B887}" srcId="{722DB840-3379-4E69-BD6C-6819DF1BF915}" destId="{C05ACBAD-8F5D-4FEA-8647-A12ED23BB385}" srcOrd="3" destOrd="0" parTransId="{7EE8FC71-CA17-42D7-932A-0180358860C0}" sibTransId="{F5AE3C8E-6C31-4193-8063-F734E38D1D71}"/>
    <dgm:cxn modelId="{0D40753C-0233-4D79-92A4-AF2EF3A087B0}" type="presOf" srcId="{A9ECCA9F-51CF-43B7-A53E-27603F11E9B4}" destId="{EE83D4D7-A8E2-4415-8DB1-61D77E07F7C0}" srcOrd="0" destOrd="2" presId="urn:microsoft.com/office/officeart/2005/8/layout/matrix3"/>
    <dgm:cxn modelId="{7824763C-E18A-4CEF-BC38-5E1496E95BB4}" type="presOf" srcId="{63204E5C-47BE-4D79-8FFB-F3E868A832D1}" destId="{9307CBCB-0DDF-48CD-93EF-AC7A41B7E212}" srcOrd="0" destOrd="2" presId="urn:microsoft.com/office/officeart/2005/8/layout/matrix3"/>
    <dgm:cxn modelId="{038A425E-F2DA-4411-974C-06E00B123103}" srcId="{244C4F86-FDB0-4579-8E89-BE0A4475086A}" destId="{A9ECCA9F-51CF-43B7-A53E-27603F11E9B4}" srcOrd="1" destOrd="0" parTransId="{44C8D124-8710-4C77-90B9-22A839569159}" sibTransId="{472F8662-5438-4FF0-8BBF-CA63D7166206}"/>
    <dgm:cxn modelId="{90188F43-D19F-4851-B8FE-371C93CE4ED9}" srcId="{722DB840-3379-4E69-BD6C-6819DF1BF915}" destId="{244C4F86-FDB0-4579-8E89-BE0A4475086A}" srcOrd="2" destOrd="0" parTransId="{2E57F718-FD99-4034-B15B-BCBC74375B0A}" sibTransId="{412C829F-17F1-429A-BA47-83E46A2CD826}"/>
    <dgm:cxn modelId="{E43FEE67-446C-41C3-BC30-BF0543FA6350}" type="presOf" srcId="{9F0118D7-5FA6-4E18-9D3B-781A91FA7580}" destId="{9307CBCB-0DDF-48CD-93EF-AC7A41B7E212}" srcOrd="0" destOrd="1" presId="urn:microsoft.com/office/officeart/2005/8/layout/matrix3"/>
    <dgm:cxn modelId="{CCF4EA6A-4453-428F-9F9D-755267045988}" type="presOf" srcId="{B3B97001-0515-44A1-BE57-FF297B3F4B44}" destId="{0AD67781-6031-4238-B760-25AF18A49A6F}" srcOrd="0" destOrd="0" presId="urn:microsoft.com/office/officeart/2005/8/layout/matrix3"/>
    <dgm:cxn modelId="{7F329273-0B03-40D0-AA54-6CEB3548989D}" type="presOf" srcId="{A246441C-AC75-41AE-A0E2-23DEE0DF7C05}" destId="{EE83D4D7-A8E2-4415-8DB1-61D77E07F7C0}" srcOrd="0" destOrd="1" presId="urn:microsoft.com/office/officeart/2005/8/layout/matrix3"/>
    <dgm:cxn modelId="{F797C057-975C-4403-872A-BB1393D01B7A}" type="presOf" srcId="{04C9260E-B2ED-426D-A015-CC14F1BE1765}" destId="{9307CBCB-0DDF-48CD-93EF-AC7A41B7E212}" srcOrd="0" destOrd="0" presId="urn:microsoft.com/office/officeart/2005/8/layout/matrix3"/>
    <dgm:cxn modelId="{6C0B098B-4530-473F-AA3B-AB4813697230}" srcId="{B3B97001-0515-44A1-BE57-FF297B3F4B44}" destId="{22EF53A5-B7D2-429D-838E-28ED10462D6D}" srcOrd="1" destOrd="0" parTransId="{812C8693-4DCC-48CE-B505-C727779AE1A1}" sibTransId="{A9E16454-B349-4F9A-832E-7FCE2E2F470E}"/>
    <dgm:cxn modelId="{927DDC90-6FB1-4BD1-98AC-4CF7AD315B11}" srcId="{04C9260E-B2ED-426D-A015-CC14F1BE1765}" destId="{63204E5C-47BE-4D79-8FFB-F3E868A832D1}" srcOrd="1" destOrd="0" parTransId="{F2C3FBB9-6EFB-44DA-BCA3-E9B876451FA8}" sibTransId="{52B43118-6043-4633-A417-EE050EC77CF4}"/>
    <dgm:cxn modelId="{B6E39597-58C3-4506-88CC-23BDA593C15F}" srcId="{C05ACBAD-8F5D-4FEA-8647-A12ED23BB385}" destId="{5B4810CB-8E6B-48C4-9F9F-1BD01732DB43}" srcOrd="0" destOrd="0" parTransId="{9B4C9468-1C4C-4FA2-99F3-C515DD54957B}" sibTransId="{C19D5F83-DB5B-4BCC-8F82-D0B297BF2961}"/>
    <dgm:cxn modelId="{B21FC0A5-8997-4AA9-973F-160C8F22F68C}" srcId="{722DB840-3379-4E69-BD6C-6819DF1BF915}" destId="{B3B97001-0515-44A1-BE57-FF297B3F4B44}" srcOrd="1" destOrd="0" parTransId="{DDEFF8DF-8F57-4581-BA75-181C4AA3FC15}" sibTransId="{51480357-7B15-4932-B142-308916CBE7B7}"/>
    <dgm:cxn modelId="{865949B0-4284-42C6-A78D-29B11B45B0FF}" srcId="{04C9260E-B2ED-426D-A015-CC14F1BE1765}" destId="{501FC902-7633-4606-9040-6D054E9C9E75}" srcOrd="2" destOrd="0" parTransId="{3BBBBBD3-D7DE-4DDD-9C02-5A24ED4959DB}" sibTransId="{C6129EA3-CEA8-40EE-981C-FE786B27150C}"/>
    <dgm:cxn modelId="{00D46AC3-D3B3-47AC-B363-D784DA868532}" srcId="{244C4F86-FDB0-4579-8E89-BE0A4475086A}" destId="{A246441C-AC75-41AE-A0E2-23DEE0DF7C05}" srcOrd="0" destOrd="0" parTransId="{6C4F4319-4521-4B49-84E7-D78AB2E6A9B1}" sibTransId="{DA4ED5C0-E552-4D89-8639-A0113655CE90}"/>
    <dgm:cxn modelId="{FC1277C3-E698-40F3-AA27-1D99EE9FF3EE}" srcId="{B3B97001-0515-44A1-BE57-FF297B3F4B44}" destId="{668D37F1-6747-4D17-93F2-10D163F034D8}" srcOrd="3" destOrd="0" parTransId="{A2F825C5-AD9D-43BD-BDC4-04DF1FD69714}" sibTransId="{8F272BE7-A55E-4351-B862-E1B2CB35260A}"/>
    <dgm:cxn modelId="{CCD916C5-B49A-458C-87AF-52F25F05EDB9}" type="presOf" srcId="{501FC902-7633-4606-9040-6D054E9C9E75}" destId="{9307CBCB-0DDF-48CD-93EF-AC7A41B7E212}" srcOrd="0" destOrd="3" presId="urn:microsoft.com/office/officeart/2005/8/layout/matrix3"/>
    <dgm:cxn modelId="{09AABCC5-A365-4AD3-838D-97B81CD060A8}" type="presOf" srcId="{22EF53A5-B7D2-429D-838E-28ED10462D6D}" destId="{0AD67781-6031-4238-B760-25AF18A49A6F}" srcOrd="0" destOrd="2" presId="urn:microsoft.com/office/officeart/2005/8/layout/matrix3"/>
    <dgm:cxn modelId="{EC82B2D3-8A4A-47C2-9F4C-47ABD2A30567}" srcId="{244C4F86-FDB0-4579-8E89-BE0A4475086A}" destId="{D3A6C886-F4F7-4543-9C43-8309F6534C3F}" srcOrd="2" destOrd="0" parTransId="{39BD0C34-7EA1-4088-BA0D-CC8DDE3A61D8}" sibTransId="{1DFF5303-2F87-4B86-82A6-B315D5523789}"/>
    <dgm:cxn modelId="{E0EE79D7-B65D-4EBC-9EAE-1BD9E1F3580B}" srcId="{B3B97001-0515-44A1-BE57-FF297B3F4B44}" destId="{1F472C3B-FDA0-41B8-A648-CE2CCCACEB51}" srcOrd="0" destOrd="0" parTransId="{5C3E6F84-4621-4EF5-8338-236A58899F90}" sibTransId="{B5DAE750-A97F-4F35-9341-C3A14599E7BE}"/>
    <dgm:cxn modelId="{3F7378E7-B593-4FD6-ACEB-DD08841E304B}" srcId="{722DB840-3379-4E69-BD6C-6819DF1BF915}" destId="{04C9260E-B2ED-426D-A015-CC14F1BE1765}" srcOrd="0" destOrd="0" parTransId="{01F45600-FA76-47D3-B807-36EAFE7551DF}" sibTransId="{A6D2ED6C-9CC8-490A-8A1B-D491315AE5CE}"/>
    <dgm:cxn modelId="{697B9AE9-48E6-432B-A62A-9BDCFFF401E9}" type="presOf" srcId="{C05ACBAD-8F5D-4FEA-8647-A12ED23BB385}" destId="{A8CC3392-EAA9-4ACB-817E-1FAC1AA49109}" srcOrd="0" destOrd="0" presId="urn:microsoft.com/office/officeart/2005/8/layout/matrix3"/>
    <dgm:cxn modelId="{E4382DED-9CBE-4E42-9718-5F436D2B7D57}" type="presOf" srcId="{5B4810CB-8E6B-48C4-9F9F-1BD01732DB43}" destId="{A8CC3392-EAA9-4ACB-817E-1FAC1AA49109}" srcOrd="0" destOrd="1" presId="urn:microsoft.com/office/officeart/2005/8/layout/matrix3"/>
    <dgm:cxn modelId="{ACE4BEF3-EF0F-42C0-B585-D7153FEB0ECF}" type="presOf" srcId="{668D37F1-6747-4D17-93F2-10D163F034D8}" destId="{0AD67781-6031-4238-B760-25AF18A49A6F}" srcOrd="0" destOrd="4" presId="urn:microsoft.com/office/officeart/2005/8/layout/matrix3"/>
    <dgm:cxn modelId="{97C8D9FD-6BA4-4E1D-8C28-08DC0475779C}" type="presOf" srcId="{722DB840-3379-4E69-BD6C-6819DF1BF915}" destId="{A2EE9AE8-753E-48D8-AFC6-8F759A30958E}" srcOrd="0" destOrd="0" presId="urn:microsoft.com/office/officeart/2005/8/layout/matrix3"/>
    <dgm:cxn modelId="{1AEAD0EC-5EC1-4554-965E-FFD6EF5B0426}" type="presParOf" srcId="{A2EE9AE8-753E-48D8-AFC6-8F759A30958E}" destId="{80BF899B-45EB-49EB-ADBD-9F7C3B32AF78}" srcOrd="0" destOrd="0" presId="urn:microsoft.com/office/officeart/2005/8/layout/matrix3"/>
    <dgm:cxn modelId="{45D36347-F289-4F51-891D-4195895317C2}" type="presParOf" srcId="{A2EE9AE8-753E-48D8-AFC6-8F759A30958E}" destId="{9307CBCB-0DDF-48CD-93EF-AC7A41B7E212}" srcOrd="1" destOrd="0" presId="urn:microsoft.com/office/officeart/2005/8/layout/matrix3"/>
    <dgm:cxn modelId="{61AEB9AC-B728-4633-904B-53AAE61D5AA8}" type="presParOf" srcId="{A2EE9AE8-753E-48D8-AFC6-8F759A30958E}" destId="{0AD67781-6031-4238-B760-25AF18A49A6F}" srcOrd="2" destOrd="0" presId="urn:microsoft.com/office/officeart/2005/8/layout/matrix3"/>
    <dgm:cxn modelId="{D3EDCFD5-8400-4702-A6CC-431C4E98A5DC}" type="presParOf" srcId="{A2EE9AE8-753E-48D8-AFC6-8F759A30958E}" destId="{EE83D4D7-A8E2-4415-8DB1-61D77E07F7C0}" srcOrd="3" destOrd="0" presId="urn:microsoft.com/office/officeart/2005/8/layout/matrix3"/>
    <dgm:cxn modelId="{0CCA1792-EB68-4823-A831-286C25EC51E4}" type="presParOf" srcId="{A2EE9AE8-753E-48D8-AFC6-8F759A30958E}" destId="{A8CC3392-EAA9-4ACB-817E-1FAC1AA49109}"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3094DE06-6F9C-4270-AB86-152E4925E734}"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BCA4009D-6D07-40A9-B9E8-1C6FC0196E57}">
      <dgm:prSet custT="1"/>
      <dgm:spPr/>
      <dgm:t>
        <a:bodyPr/>
        <a:lstStyle/>
        <a:p>
          <a:pPr rtl="0"/>
          <a:r>
            <a:rPr lang="en-US" sz="1400" b="0" i="0"/>
            <a:t>The model and solution implemented can be extended to the host level, allowing for the prediction of optimum pricing based on various factors related to the hosts and the characteristics of the tract in which their listings are located.</a:t>
          </a:r>
          <a:endParaRPr lang="en-IN" sz="1400"/>
        </a:p>
      </dgm:t>
    </dgm:pt>
    <dgm:pt modelId="{7F287A86-4B1B-4CCC-A303-7F88AFD3E44E}" type="parTrans" cxnId="{7C693496-CEB9-4EC1-ACE1-C72C4E77983E}">
      <dgm:prSet/>
      <dgm:spPr/>
      <dgm:t>
        <a:bodyPr/>
        <a:lstStyle/>
        <a:p>
          <a:endParaRPr lang="en-IN"/>
        </a:p>
      </dgm:t>
    </dgm:pt>
    <dgm:pt modelId="{E1C939F3-D5B4-4E96-BA3C-E2EC537CDDBF}" type="sibTrans" cxnId="{7C693496-CEB9-4EC1-ACE1-C72C4E77983E}">
      <dgm:prSet/>
      <dgm:spPr/>
      <dgm:t>
        <a:bodyPr/>
        <a:lstStyle/>
        <a:p>
          <a:endParaRPr lang="en-IN"/>
        </a:p>
      </dgm:t>
    </dgm:pt>
    <dgm:pt modelId="{C79A98B6-2CB5-4981-8C42-24490F7B842E}">
      <dgm:prSet custT="1"/>
      <dgm:spPr/>
      <dgm:t>
        <a:bodyPr/>
        <a:lstStyle/>
        <a:p>
          <a:r>
            <a:rPr lang="en-US" sz="1400" b="0" i="0"/>
            <a:t>If implemented by Airbnb, this approach would enable hosts to receive an optimum suggested price that maximizes their number of bookings, allowing them to effectively regulate their listing prices based on this recommendation.</a:t>
          </a:r>
          <a:endParaRPr lang="en-IN" sz="1400"/>
        </a:p>
      </dgm:t>
    </dgm:pt>
    <dgm:pt modelId="{6A84BC0C-5ED0-4C30-A71D-EBE9E35E1F40}" type="parTrans" cxnId="{97D8ED47-3B67-4263-9AEC-AB7E8A96BE4B}">
      <dgm:prSet/>
      <dgm:spPr/>
      <dgm:t>
        <a:bodyPr/>
        <a:lstStyle/>
        <a:p>
          <a:endParaRPr lang="en-IN"/>
        </a:p>
      </dgm:t>
    </dgm:pt>
    <dgm:pt modelId="{79536A1C-0BD5-486D-AD04-EB76DAC2E7EE}" type="sibTrans" cxnId="{97D8ED47-3B67-4263-9AEC-AB7E8A96BE4B}">
      <dgm:prSet/>
      <dgm:spPr/>
      <dgm:t>
        <a:bodyPr/>
        <a:lstStyle/>
        <a:p>
          <a:endParaRPr lang="en-IN"/>
        </a:p>
      </dgm:t>
    </dgm:pt>
    <dgm:pt modelId="{0F87BEF3-EAD4-4E61-A0F7-E66B05C5BC98}" type="pres">
      <dgm:prSet presAssocID="{3094DE06-6F9C-4270-AB86-152E4925E734}" presName="linear" presStyleCnt="0">
        <dgm:presLayoutVars>
          <dgm:animLvl val="lvl"/>
          <dgm:resizeHandles val="exact"/>
        </dgm:presLayoutVars>
      </dgm:prSet>
      <dgm:spPr/>
    </dgm:pt>
    <dgm:pt modelId="{25B4DA77-13A2-4E64-AFFA-4CB654676FB5}" type="pres">
      <dgm:prSet presAssocID="{BCA4009D-6D07-40A9-B9E8-1C6FC0196E57}" presName="parentText" presStyleLbl="node1" presStyleIdx="0" presStyleCnt="2">
        <dgm:presLayoutVars>
          <dgm:chMax val="0"/>
          <dgm:bulletEnabled val="1"/>
        </dgm:presLayoutVars>
      </dgm:prSet>
      <dgm:spPr/>
    </dgm:pt>
    <dgm:pt modelId="{3E68CD23-6FE7-4E3C-866D-FD8AE32C8B9E}" type="pres">
      <dgm:prSet presAssocID="{E1C939F3-D5B4-4E96-BA3C-E2EC537CDDBF}" presName="spacer" presStyleCnt="0"/>
      <dgm:spPr/>
    </dgm:pt>
    <dgm:pt modelId="{7120DE04-3918-40CF-B8C4-6D6536D2F76A}" type="pres">
      <dgm:prSet presAssocID="{C79A98B6-2CB5-4981-8C42-24490F7B842E}" presName="parentText" presStyleLbl="node1" presStyleIdx="1" presStyleCnt="2">
        <dgm:presLayoutVars>
          <dgm:chMax val="0"/>
          <dgm:bulletEnabled val="1"/>
        </dgm:presLayoutVars>
      </dgm:prSet>
      <dgm:spPr/>
    </dgm:pt>
  </dgm:ptLst>
  <dgm:cxnLst>
    <dgm:cxn modelId="{1D722433-39E8-47E9-AE5A-CAD60662A47F}" type="presOf" srcId="{C79A98B6-2CB5-4981-8C42-24490F7B842E}" destId="{7120DE04-3918-40CF-B8C4-6D6536D2F76A}" srcOrd="0" destOrd="0" presId="urn:microsoft.com/office/officeart/2005/8/layout/vList2"/>
    <dgm:cxn modelId="{97D8ED47-3B67-4263-9AEC-AB7E8A96BE4B}" srcId="{3094DE06-6F9C-4270-AB86-152E4925E734}" destId="{C79A98B6-2CB5-4981-8C42-24490F7B842E}" srcOrd="1" destOrd="0" parTransId="{6A84BC0C-5ED0-4C30-A71D-EBE9E35E1F40}" sibTransId="{79536A1C-0BD5-486D-AD04-EB76DAC2E7EE}"/>
    <dgm:cxn modelId="{FE08B76B-998C-415B-A432-A13532BE52BD}" type="presOf" srcId="{3094DE06-6F9C-4270-AB86-152E4925E734}" destId="{0F87BEF3-EAD4-4E61-A0F7-E66B05C5BC98}" srcOrd="0" destOrd="0" presId="urn:microsoft.com/office/officeart/2005/8/layout/vList2"/>
    <dgm:cxn modelId="{7C693496-CEB9-4EC1-ACE1-C72C4E77983E}" srcId="{3094DE06-6F9C-4270-AB86-152E4925E734}" destId="{BCA4009D-6D07-40A9-B9E8-1C6FC0196E57}" srcOrd="0" destOrd="0" parTransId="{7F287A86-4B1B-4CCC-A303-7F88AFD3E44E}" sibTransId="{E1C939F3-D5B4-4E96-BA3C-E2EC537CDDBF}"/>
    <dgm:cxn modelId="{12E1DDC3-2092-4281-9E8E-DE3AAE55E370}" type="presOf" srcId="{BCA4009D-6D07-40A9-B9E8-1C6FC0196E57}" destId="{25B4DA77-13A2-4E64-AFFA-4CB654676FB5}" srcOrd="0" destOrd="0" presId="urn:microsoft.com/office/officeart/2005/8/layout/vList2"/>
    <dgm:cxn modelId="{62063A51-B050-423E-96F7-86E3A3FDE202}" type="presParOf" srcId="{0F87BEF3-EAD4-4E61-A0F7-E66B05C5BC98}" destId="{25B4DA77-13A2-4E64-AFFA-4CB654676FB5}" srcOrd="0" destOrd="0" presId="urn:microsoft.com/office/officeart/2005/8/layout/vList2"/>
    <dgm:cxn modelId="{9090DBEF-D409-4511-B55E-62B929837AE0}" type="presParOf" srcId="{0F87BEF3-EAD4-4E61-A0F7-E66B05C5BC98}" destId="{3E68CD23-6FE7-4E3C-866D-FD8AE32C8B9E}" srcOrd="1" destOrd="0" presId="urn:microsoft.com/office/officeart/2005/8/layout/vList2"/>
    <dgm:cxn modelId="{BAD22720-0063-48E7-938D-6328EA33DDEF}" type="presParOf" srcId="{0F87BEF3-EAD4-4E61-A0F7-E66B05C5BC98}" destId="{7120DE04-3918-40CF-B8C4-6D6536D2F76A}"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B5DD6F37-8E48-428F-A5D1-1F2AA0DEE05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0177F2EE-46A1-4F72-A9D7-A4ECDCE8C59D}">
      <dgm:prSet/>
      <dgm:spPr/>
      <dgm:t>
        <a:bodyPr/>
        <a:lstStyle/>
        <a:p>
          <a:r>
            <a:rPr lang="en-US" b="0" i="0"/>
            <a:t>Airbnb should consider offering monetary benefits to encourage hosts to become </a:t>
          </a:r>
          <a:r>
            <a:rPr lang="en-US" b="0" i="0" err="1"/>
            <a:t>superhosts</a:t>
          </a:r>
          <a:r>
            <a:rPr lang="en-US" b="0" i="0"/>
            <a:t>, as this could increase consumers willingness to pay and lead to a higher number of bookings due to improved service quality.</a:t>
          </a:r>
          <a:endParaRPr lang="en-IN"/>
        </a:p>
      </dgm:t>
    </dgm:pt>
    <dgm:pt modelId="{FCEDC275-4387-454E-BAC0-24518728B576}" type="parTrans" cxnId="{E5D5724B-5A51-4476-998E-AB0F2541299C}">
      <dgm:prSet/>
      <dgm:spPr/>
      <dgm:t>
        <a:bodyPr/>
        <a:lstStyle/>
        <a:p>
          <a:endParaRPr lang="en-IN"/>
        </a:p>
      </dgm:t>
    </dgm:pt>
    <dgm:pt modelId="{CF80AC9A-7B8D-4F0C-B642-235BF80365C4}" type="sibTrans" cxnId="{E5D5724B-5A51-4476-998E-AB0F2541299C}">
      <dgm:prSet/>
      <dgm:spPr/>
      <dgm:t>
        <a:bodyPr/>
        <a:lstStyle/>
        <a:p>
          <a:endParaRPr lang="en-IN"/>
        </a:p>
      </dgm:t>
    </dgm:pt>
    <dgm:pt modelId="{E06312A9-5987-40C0-BF3B-F0A900F21C18}">
      <dgm:prSet phldr="0" custT="1"/>
      <dgm:spPr/>
      <dgm:t>
        <a:bodyPr/>
        <a:lstStyle/>
        <a:p>
          <a:pPr rtl="0"/>
          <a:r>
            <a:rPr lang="en-IN" sz="1200" b="0" dirty="0">
              <a:solidFill>
                <a:schemeClr val="bg1"/>
              </a:solidFill>
              <a:latin typeface="+mj-lt"/>
              <a:cs typeface="Calibri"/>
            </a:rPr>
            <a:t>Airbnb should think of making this superhost criteria bit more flexible and less generic.</a:t>
          </a:r>
          <a:endParaRPr lang="en-US" sz="1200" b="0" dirty="0">
            <a:solidFill>
              <a:schemeClr val="bg1"/>
            </a:solidFill>
            <a:latin typeface="+mj-lt"/>
            <a:cs typeface="Calibri"/>
          </a:endParaRPr>
        </a:p>
      </dgm:t>
    </dgm:pt>
    <dgm:pt modelId="{EB3924FB-521F-484F-B126-B34D21A93ECB}" type="parTrans" cxnId="{64C781C2-D2C2-4186-8987-50CBD9D51FFD}">
      <dgm:prSet/>
      <dgm:spPr/>
      <dgm:t>
        <a:bodyPr/>
        <a:lstStyle/>
        <a:p>
          <a:endParaRPr lang="en-IN"/>
        </a:p>
      </dgm:t>
    </dgm:pt>
    <dgm:pt modelId="{30C05C39-BEAD-4356-96D5-9303C4C677F8}" type="sibTrans" cxnId="{64C781C2-D2C2-4186-8987-50CBD9D51FFD}">
      <dgm:prSet/>
      <dgm:spPr/>
      <dgm:t>
        <a:bodyPr/>
        <a:lstStyle/>
        <a:p>
          <a:endParaRPr lang="en-IN"/>
        </a:p>
      </dgm:t>
    </dgm:pt>
    <dgm:pt modelId="{A4A84022-AFD2-4F54-AC72-E342C035A568}">
      <dgm:prSet phldr="0"/>
      <dgm:spPr/>
      <dgm:t>
        <a:bodyPr/>
        <a:lstStyle/>
        <a:p>
          <a:pPr rtl="0"/>
          <a:endParaRPr lang="en-US" b="0" i="0">
            <a:latin typeface="Arial"/>
          </a:endParaRPr>
        </a:p>
      </dgm:t>
    </dgm:pt>
    <dgm:pt modelId="{9E502EF2-8B50-4FA9-A1B7-8E52A0C467B7}" type="parTrans" cxnId="{65384067-2105-47FC-B231-C7E5057CF91B}">
      <dgm:prSet/>
      <dgm:spPr/>
      <dgm:t>
        <a:bodyPr/>
        <a:lstStyle/>
        <a:p>
          <a:endParaRPr lang="en-IN"/>
        </a:p>
      </dgm:t>
    </dgm:pt>
    <dgm:pt modelId="{90FDAB93-B1E9-4BA2-B17E-F1AEEF7FA3E4}" type="sibTrans" cxnId="{65384067-2105-47FC-B231-C7E5057CF91B}">
      <dgm:prSet/>
      <dgm:spPr/>
      <dgm:t>
        <a:bodyPr/>
        <a:lstStyle/>
        <a:p>
          <a:endParaRPr lang="en-IN"/>
        </a:p>
      </dgm:t>
    </dgm:pt>
    <dgm:pt modelId="{D595BBC1-3477-4C26-9C69-C838321C158B}" type="pres">
      <dgm:prSet presAssocID="{B5DD6F37-8E48-428F-A5D1-1F2AA0DEE052}" presName="linear" presStyleCnt="0">
        <dgm:presLayoutVars>
          <dgm:animLvl val="lvl"/>
          <dgm:resizeHandles val="exact"/>
        </dgm:presLayoutVars>
      </dgm:prSet>
      <dgm:spPr/>
    </dgm:pt>
    <dgm:pt modelId="{6BE52457-C5DB-4730-9405-0BD000F6BD4B}" type="pres">
      <dgm:prSet presAssocID="{E06312A9-5987-40C0-BF3B-F0A900F21C18}" presName="parentText" presStyleLbl="node1" presStyleIdx="0" presStyleCnt="3">
        <dgm:presLayoutVars>
          <dgm:chMax val="0"/>
          <dgm:bulletEnabled val="1"/>
        </dgm:presLayoutVars>
      </dgm:prSet>
      <dgm:spPr/>
    </dgm:pt>
    <dgm:pt modelId="{DE3E4580-1ABC-4A27-A8F7-6227FA0CA4FA}" type="pres">
      <dgm:prSet presAssocID="{30C05C39-BEAD-4356-96D5-9303C4C677F8}" presName="spacer" presStyleCnt="0"/>
      <dgm:spPr/>
    </dgm:pt>
    <dgm:pt modelId="{9D49158C-6B2D-4744-A9F5-BD750532148D}" type="pres">
      <dgm:prSet presAssocID="{A4A84022-AFD2-4F54-AC72-E342C035A568}" presName="parentText" presStyleLbl="node1" presStyleIdx="1" presStyleCnt="3">
        <dgm:presLayoutVars>
          <dgm:chMax val="0"/>
          <dgm:bulletEnabled val="1"/>
        </dgm:presLayoutVars>
      </dgm:prSet>
      <dgm:spPr/>
    </dgm:pt>
    <dgm:pt modelId="{725E6FC6-6F47-4870-A4AB-E0ACC6183FB2}" type="pres">
      <dgm:prSet presAssocID="{90FDAB93-B1E9-4BA2-B17E-F1AEEF7FA3E4}" presName="spacer" presStyleCnt="0"/>
      <dgm:spPr/>
    </dgm:pt>
    <dgm:pt modelId="{3C3A2FFF-BB81-4EAC-BF48-7F766870A0B2}" type="pres">
      <dgm:prSet presAssocID="{0177F2EE-46A1-4F72-A9D7-A4ECDCE8C59D}" presName="parentText" presStyleLbl="node1" presStyleIdx="2" presStyleCnt="3">
        <dgm:presLayoutVars>
          <dgm:chMax val="0"/>
          <dgm:bulletEnabled val="1"/>
        </dgm:presLayoutVars>
      </dgm:prSet>
      <dgm:spPr/>
    </dgm:pt>
  </dgm:ptLst>
  <dgm:cxnLst>
    <dgm:cxn modelId="{3E98EA65-7305-4646-A6FE-7A1368405E7E}" type="presOf" srcId="{B5DD6F37-8E48-428F-A5D1-1F2AA0DEE052}" destId="{D595BBC1-3477-4C26-9C69-C838321C158B}" srcOrd="0" destOrd="0" presId="urn:microsoft.com/office/officeart/2005/8/layout/vList2"/>
    <dgm:cxn modelId="{65384067-2105-47FC-B231-C7E5057CF91B}" srcId="{B5DD6F37-8E48-428F-A5D1-1F2AA0DEE052}" destId="{A4A84022-AFD2-4F54-AC72-E342C035A568}" srcOrd="1" destOrd="0" parTransId="{9E502EF2-8B50-4FA9-A1B7-8E52A0C467B7}" sibTransId="{90FDAB93-B1E9-4BA2-B17E-F1AEEF7FA3E4}"/>
    <dgm:cxn modelId="{E5D5724B-5A51-4476-998E-AB0F2541299C}" srcId="{B5DD6F37-8E48-428F-A5D1-1F2AA0DEE052}" destId="{0177F2EE-46A1-4F72-A9D7-A4ECDCE8C59D}" srcOrd="2" destOrd="0" parTransId="{FCEDC275-4387-454E-BAC0-24518728B576}" sibTransId="{CF80AC9A-7B8D-4F0C-B642-235BF80365C4}"/>
    <dgm:cxn modelId="{2F88A67F-F9BE-4F67-9412-E61C8D131CE0}" type="presOf" srcId="{0177F2EE-46A1-4F72-A9D7-A4ECDCE8C59D}" destId="{3C3A2FFF-BB81-4EAC-BF48-7F766870A0B2}" srcOrd="0" destOrd="0" presId="urn:microsoft.com/office/officeart/2005/8/layout/vList2"/>
    <dgm:cxn modelId="{CED5A085-B6E3-4338-ABB7-CF4FD995188A}" type="presOf" srcId="{A4A84022-AFD2-4F54-AC72-E342C035A568}" destId="{9D49158C-6B2D-4744-A9F5-BD750532148D}" srcOrd="0" destOrd="0" presId="urn:microsoft.com/office/officeart/2005/8/layout/vList2"/>
    <dgm:cxn modelId="{DBF348B7-013A-4ECA-86F9-48F335D64D59}" type="presOf" srcId="{E06312A9-5987-40C0-BF3B-F0A900F21C18}" destId="{6BE52457-C5DB-4730-9405-0BD000F6BD4B}" srcOrd="0" destOrd="0" presId="urn:microsoft.com/office/officeart/2005/8/layout/vList2"/>
    <dgm:cxn modelId="{64C781C2-D2C2-4186-8987-50CBD9D51FFD}" srcId="{B5DD6F37-8E48-428F-A5D1-1F2AA0DEE052}" destId="{E06312A9-5987-40C0-BF3B-F0A900F21C18}" srcOrd="0" destOrd="0" parTransId="{EB3924FB-521F-484F-B126-B34D21A93ECB}" sibTransId="{30C05C39-BEAD-4356-96D5-9303C4C677F8}"/>
    <dgm:cxn modelId="{A94E8A6E-B816-4096-B1B0-6C16261C25FE}" type="presParOf" srcId="{D595BBC1-3477-4C26-9C69-C838321C158B}" destId="{6BE52457-C5DB-4730-9405-0BD000F6BD4B}" srcOrd="0" destOrd="0" presId="urn:microsoft.com/office/officeart/2005/8/layout/vList2"/>
    <dgm:cxn modelId="{710D3B1A-3195-4CBA-99A8-A19EEDEFAC58}" type="presParOf" srcId="{D595BBC1-3477-4C26-9C69-C838321C158B}" destId="{DE3E4580-1ABC-4A27-A8F7-6227FA0CA4FA}" srcOrd="1" destOrd="0" presId="urn:microsoft.com/office/officeart/2005/8/layout/vList2"/>
    <dgm:cxn modelId="{2CF0361F-52C1-4E96-B779-91C792A04A94}" type="presParOf" srcId="{D595BBC1-3477-4C26-9C69-C838321C158B}" destId="{9D49158C-6B2D-4744-A9F5-BD750532148D}" srcOrd="2" destOrd="0" presId="urn:microsoft.com/office/officeart/2005/8/layout/vList2"/>
    <dgm:cxn modelId="{62F13388-F08C-4BE5-A5DF-D6C8E90FFA5F}" type="presParOf" srcId="{D595BBC1-3477-4C26-9C69-C838321C158B}" destId="{725E6FC6-6F47-4870-A4AB-E0ACC6183FB2}" srcOrd="3" destOrd="0" presId="urn:microsoft.com/office/officeart/2005/8/layout/vList2"/>
    <dgm:cxn modelId="{0050B561-BCC9-4B5A-96E8-7C3BD53E2187}" type="presParOf" srcId="{D595BBC1-3477-4C26-9C69-C838321C158B}" destId="{3C3A2FFF-BB81-4EAC-BF48-7F766870A0B2}"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B5DD6F37-8E48-428F-A5D1-1F2AA0DEE05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E06312A9-5987-40C0-BF3B-F0A900F21C18}">
      <dgm:prSet phldr="0" custT="1"/>
      <dgm:spPr/>
      <dgm:t>
        <a:bodyPr/>
        <a:lstStyle/>
        <a:p>
          <a:pPr rtl="0"/>
          <a:r>
            <a:rPr lang="en-US" sz="1200" b="0" i="0" dirty="0" err="1"/>
            <a:t>Alyakoob</a:t>
          </a:r>
          <a:r>
            <a:rPr lang="en-US" sz="1200" b="0" i="0" dirty="0"/>
            <a:t>, Mohammed, and Mohammad Rahman. "Airbnb: Is it a curse or a blessing for restaurant employment." (2018).</a:t>
          </a:r>
          <a:endParaRPr lang="en-US" sz="1200" b="0" dirty="0">
            <a:solidFill>
              <a:schemeClr val="bg1"/>
            </a:solidFill>
            <a:latin typeface="+mj-lt"/>
            <a:cs typeface="Calibri"/>
          </a:endParaRPr>
        </a:p>
      </dgm:t>
    </dgm:pt>
    <dgm:pt modelId="{EB3924FB-521F-484F-B126-B34D21A93ECB}" type="parTrans" cxnId="{64C781C2-D2C2-4186-8987-50CBD9D51FFD}">
      <dgm:prSet/>
      <dgm:spPr/>
      <dgm:t>
        <a:bodyPr/>
        <a:lstStyle/>
        <a:p>
          <a:endParaRPr lang="en-IN"/>
        </a:p>
      </dgm:t>
    </dgm:pt>
    <dgm:pt modelId="{30C05C39-BEAD-4356-96D5-9303C4C677F8}" type="sibTrans" cxnId="{64C781C2-D2C2-4186-8987-50CBD9D51FFD}">
      <dgm:prSet/>
      <dgm:spPr/>
      <dgm:t>
        <a:bodyPr/>
        <a:lstStyle/>
        <a:p>
          <a:endParaRPr lang="en-IN"/>
        </a:p>
      </dgm:t>
    </dgm:pt>
    <dgm:pt modelId="{2C9CB4BD-A74D-44DF-AAC0-32B19A9A7537}">
      <dgm:prSet/>
      <dgm:spPr/>
      <dgm:t>
        <a:bodyPr/>
        <a:lstStyle/>
        <a:p>
          <a:r>
            <a:rPr lang="en-US" b="0" i="0" dirty="0" err="1"/>
            <a:t>Alyakoob</a:t>
          </a:r>
          <a:r>
            <a:rPr lang="en-US" b="0" i="0" dirty="0"/>
            <a:t>, Mohammed, and Mohammad S. Rahman. "Shared prosperity (or lack thereof) in the sharing economy." </a:t>
          </a:r>
          <a:r>
            <a:rPr lang="en-US" b="0" i="1" dirty="0"/>
            <a:t>Information Systems Research</a:t>
          </a:r>
          <a:r>
            <a:rPr lang="en-US" b="0" i="0" dirty="0"/>
            <a:t> 33.2 (2022): 638-658.</a:t>
          </a:r>
          <a:endParaRPr lang="en-US" dirty="0"/>
        </a:p>
      </dgm:t>
    </dgm:pt>
    <dgm:pt modelId="{59D2D618-2534-42A5-BB24-592FEC6AB608}" type="parTrans" cxnId="{ED9FF541-78BA-467F-8A8F-819B6509E18A}">
      <dgm:prSet/>
      <dgm:spPr/>
      <dgm:t>
        <a:bodyPr/>
        <a:lstStyle/>
        <a:p>
          <a:endParaRPr lang="en-IN"/>
        </a:p>
      </dgm:t>
    </dgm:pt>
    <dgm:pt modelId="{686AFBC1-9F03-4259-BC3B-4BB1C45C7337}" type="sibTrans" cxnId="{ED9FF541-78BA-467F-8A8F-819B6509E18A}">
      <dgm:prSet/>
      <dgm:spPr/>
      <dgm:t>
        <a:bodyPr/>
        <a:lstStyle/>
        <a:p>
          <a:endParaRPr lang="en-IN"/>
        </a:p>
      </dgm:t>
    </dgm:pt>
    <dgm:pt modelId="{E66A8618-C0A0-4578-AB39-8D1552C11009}">
      <dgm:prSet/>
      <dgm:spPr/>
      <dgm:t>
        <a:bodyPr/>
        <a:lstStyle/>
        <a:p>
          <a:r>
            <a:rPr lang="en-IN" b="0" i="0" dirty="0"/>
            <a:t>https://www.theguardian.com/money/2019/dec/21/my-airbnb-superhost-stay-turned-into-a-super-disaster</a:t>
          </a:r>
          <a:endParaRPr lang="en-US" dirty="0"/>
        </a:p>
      </dgm:t>
    </dgm:pt>
    <dgm:pt modelId="{9B323D62-FE69-43F4-8A1B-BC9309D529BE}" type="parTrans" cxnId="{9B849716-5167-480E-B776-5DD7A1C6B892}">
      <dgm:prSet/>
      <dgm:spPr/>
      <dgm:t>
        <a:bodyPr/>
        <a:lstStyle/>
        <a:p>
          <a:endParaRPr lang="en-IN"/>
        </a:p>
      </dgm:t>
    </dgm:pt>
    <dgm:pt modelId="{7588D55B-18C4-43F5-B563-0AA0FAA40746}" type="sibTrans" cxnId="{9B849716-5167-480E-B776-5DD7A1C6B892}">
      <dgm:prSet/>
      <dgm:spPr/>
      <dgm:t>
        <a:bodyPr/>
        <a:lstStyle/>
        <a:p>
          <a:endParaRPr lang="en-IN"/>
        </a:p>
      </dgm:t>
    </dgm:pt>
    <dgm:pt modelId="{0C5DBA78-6B3D-482A-AE7E-F094A3E980D4}">
      <dgm:prSet/>
      <dgm:spPr/>
      <dgm:t>
        <a:bodyPr/>
        <a:lstStyle/>
        <a:p>
          <a:r>
            <a:rPr lang="en-IN" b="0" i="0" dirty="0"/>
            <a:t>https://community.withairbnb.com/t5/Ask-about-your-listing/Is-Superhost-status-worth-the-angst-of-trying-to-keep-it/m-p/1833624</a:t>
          </a:r>
          <a:endParaRPr lang="en-US" dirty="0"/>
        </a:p>
      </dgm:t>
    </dgm:pt>
    <dgm:pt modelId="{0927789D-4093-4862-A276-06FBA20FFFDB}" type="parTrans" cxnId="{61B3E4D5-C097-4BE2-94B9-77276A114334}">
      <dgm:prSet/>
      <dgm:spPr/>
      <dgm:t>
        <a:bodyPr/>
        <a:lstStyle/>
        <a:p>
          <a:endParaRPr lang="en-IN"/>
        </a:p>
      </dgm:t>
    </dgm:pt>
    <dgm:pt modelId="{C113BCCC-D84A-4D1E-BFFE-B3FCCAE664E2}" type="sibTrans" cxnId="{61B3E4D5-C097-4BE2-94B9-77276A114334}">
      <dgm:prSet/>
      <dgm:spPr/>
      <dgm:t>
        <a:bodyPr/>
        <a:lstStyle/>
        <a:p>
          <a:endParaRPr lang="en-IN"/>
        </a:p>
      </dgm:t>
    </dgm:pt>
    <dgm:pt modelId="{D595BBC1-3477-4C26-9C69-C838321C158B}" type="pres">
      <dgm:prSet presAssocID="{B5DD6F37-8E48-428F-A5D1-1F2AA0DEE052}" presName="linear" presStyleCnt="0">
        <dgm:presLayoutVars>
          <dgm:animLvl val="lvl"/>
          <dgm:resizeHandles val="exact"/>
        </dgm:presLayoutVars>
      </dgm:prSet>
      <dgm:spPr/>
    </dgm:pt>
    <dgm:pt modelId="{6BE52457-C5DB-4730-9405-0BD000F6BD4B}" type="pres">
      <dgm:prSet presAssocID="{E06312A9-5987-40C0-BF3B-F0A900F21C18}" presName="parentText" presStyleLbl="node1" presStyleIdx="0" presStyleCnt="4">
        <dgm:presLayoutVars>
          <dgm:chMax val="0"/>
          <dgm:bulletEnabled val="1"/>
        </dgm:presLayoutVars>
      </dgm:prSet>
      <dgm:spPr/>
    </dgm:pt>
    <dgm:pt modelId="{DE3E4580-1ABC-4A27-A8F7-6227FA0CA4FA}" type="pres">
      <dgm:prSet presAssocID="{30C05C39-BEAD-4356-96D5-9303C4C677F8}" presName="spacer" presStyleCnt="0"/>
      <dgm:spPr/>
    </dgm:pt>
    <dgm:pt modelId="{F82A301C-2D71-4E2A-A002-0F8A8FB341BC}" type="pres">
      <dgm:prSet presAssocID="{2C9CB4BD-A74D-44DF-AAC0-32B19A9A7537}" presName="parentText" presStyleLbl="node1" presStyleIdx="1" presStyleCnt="4">
        <dgm:presLayoutVars>
          <dgm:chMax val="0"/>
          <dgm:bulletEnabled val="1"/>
        </dgm:presLayoutVars>
      </dgm:prSet>
      <dgm:spPr/>
    </dgm:pt>
    <dgm:pt modelId="{0FAAE80D-315C-4BB6-ACDB-3B02DF12636D}" type="pres">
      <dgm:prSet presAssocID="{686AFBC1-9F03-4259-BC3B-4BB1C45C7337}" presName="spacer" presStyleCnt="0"/>
      <dgm:spPr/>
    </dgm:pt>
    <dgm:pt modelId="{86A41593-9C12-4EE0-98D1-1B1149C3CB6E}" type="pres">
      <dgm:prSet presAssocID="{E66A8618-C0A0-4578-AB39-8D1552C11009}" presName="parentText" presStyleLbl="node1" presStyleIdx="2" presStyleCnt="4">
        <dgm:presLayoutVars>
          <dgm:chMax val="0"/>
          <dgm:bulletEnabled val="1"/>
        </dgm:presLayoutVars>
      </dgm:prSet>
      <dgm:spPr/>
    </dgm:pt>
    <dgm:pt modelId="{17242BB9-FF3F-492D-B298-357E49757D02}" type="pres">
      <dgm:prSet presAssocID="{7588D55B-18C4-43F5-B563-0AA0FAA40746}" presName="spacer" presStyleCnt="0"/>
      <dgm:spPr/>
    </dgm:pt>
    <dgm:pt modelId="{475B7FD1-274A-4D28-94D6-6DDF6F899EAC}" type="pres">
      <dgm:prSet presAssocID="{0C5DBA78-6B3D-482A-AE7E-F094A3E980D4}" presName="parentText" presStyleLbl="node1" presStyleIdx="3" presStyleCnt="4">
        <dgm:presLayoutVars>
          <dgm:chMax val="0"/>
          <dgm:bulletEnabled val="1"/>
        </dgm:presLayoutVars>
      </dgm:prSet>
      <dgm:spPr/>
    </dgm:pt>
  </dgm:ptLst>
  <dgm:cxnLst>
    <dgm:cxn modelId="{9B849716-5167-480E-B776-5DD7A1C6B892}" srcId="{B5DD6F37-8E48-428F-A5D1-1F2AA0DEE052}" destId="{E66A8618-C0A0-4578-AB39-8D1552C11009}" srcOrd="2" destOrd="0" parTransId="{9B323D62-FE69-43F4-8A1B-BC9309D529BE}" sibTransId="{7588D55B-18C4-43F5-B563-0AA0FAA40746}"/>
    <dgm:cxn modelId="{C63F7336-F880-426E-ABDA-1DA6DB5B0A94}" type="presOf" srcId="{2C9CB4BD-A74D-44DF-AAC0-32B19A9A7537}" destId="{F82A301C-2D71-4E2A-A002-0F8A8FB341BC}" srcOrd="0" destOrd="0" presId="urn:microsoft.com/office/officeart/2005/8/layout/vList2"/>
    <dgm:cxn modelId="{ED9FF541-78BA-467F-8A8F-819B6509E18A}" srcId="{B5DD6F37-8E48-428F-A5D1-1F2AA0DEE052}" destId="{2C9CB4BD-A74D-44DF-AAC0-32B19A9A7537}" srcOrd="1" destOrd="0" parTransId="{59D2D618-2534-42A5-BB24-592FEC6AB608}" sibTransId="{686AFBC1-9F03-4259-BC3B-4BB1C45C7337}"/>
    <dgm:cxn modelId="{3E98EA65-7305-4646-A6FE-7A1368405E7E}" type="presOf" srcId="{B5DD6F37-8E48-428F-A5D1-1F2AA0DEE052}" destId="{D595BBC1-3477-4C26-9C69-C838321C158B}" srcOrd="0" destOrd="0" presId="urn:microsoft.com/office/officeart/2005/8/layout/vList2"/>
    <dgm:cxn modelId="{E538EB86-7E4C-4B00-A7C7-F0EB5794425E}" type="presOf" srcId="{0C5DBA78-6B3D-482A-AE7E-F094A3E980D4}" destId="{475B7FD1-274A-4D28-94D6-6DDF6F899EAC}" srcOrd="0" destOrd="0" presId="urn:microsoft.com/office/officeart/2005/8/layout/vList2"/>
    <dgm:cxn modelId="{51E950AC-29AE-4DB6-9512-9099D7AABADE}" type="presOf" srcId="{E66A8618-C0A0-4578-AB39-8D1552C11009}" destId="{86A41593-9C12-4EE0-98D1-1B1149C3CB6E}" srcOrd="0" destOrd="0" presId="urn:microsoft.com/office/officeart/2005/8/layout/vList2"/>
    <dgm:cxn modelId="{DBF348B7-013A-4ECA-86F9-48F335D64D59}" type="presOf" srcId="{E06312A9-5987-40C0-BF3B-F0A900F21C18}" destId="{6BE52457-C5DB-4730-9405-0BD000F6BD4B}" srcOrd="0" destOrd="0" presId="urn:microsoft.com/office/officeart/2005/8/layout/vList2"/>
    <dgm:cxn modelId="{64C781C2-D2C2-4186-8987-50CBD9D51FFD}" srcId="{B5DD6F37-8E48-428F-A5D1-1F2AA0DEE052}" destId="{E06312A9-5987-40C0-BF3B-F0A900F21C18}" srcOrd="0" destOrd="0" parTransId="{EB3924FB-521F-484F-B126-B34D21A93ECB}" sibTransId="{30C05C39-BEAD-4356-96D5-9303C4C677F8}"/>
    <dgm:cxn modelId="{61B3E4D5-C097-4BE2-94B9-77276A114334}" srcId="{B5DD6F37-8E48-428F-A5D1-1F2AA0DEE052}" destId="{0C5DBA78-6B3D-482A-AE7E-F094A3E980D4}" srcOrd="3" destOrd="0" parTransId="{0927789D-4093-4862-A276-06FBA20FFFDB}" sibTransId="{C113BCCC-D84A-4D1E-BFFE-B3FCCAE664E2}"/>
    <dgm:cxn modelId="{A94E8A6E-B816-4096-B1B0-6C16261C25FE}" type="presParOf" srcId="{D595BBC1-3477-4C26-9C69-C838321C158B}" destId="{6BE52457-C5DB-4730-9405-0BD000F6BD4B}" srcOrd="0" destOrd="0" presId="urn:microsoft.com/office/officeart/2005/8/layout/vList2"/>
    <dgm:cxn modelId="{710D3B1A-3195-4CBA-99A8-A19EEDEFAC58}" type="presParOf" srcId="{D595BBC1-3477-4C26-9C69-C838321C158B}" destId="{DE3E4580-1ABC-4A27-A8F7-6227FA0CA4FA}" srcOrd="1" destOrd="0" presId="urn:microsoft.com/office/officeart/2005/8/layout/vList2"/>
    <dgm:cxn modelId="{8AD4A00F-8759-4BAA-A87E-656D8279BE39}" type="presParOf" srcId="{D595BBC1-3477-4C26-9C69-C838321C158B}" destId="{F82A301C-2D71-4E2A-A002-0F8A8FB341BC}" srcOrd="2" destOrd="0" presId="urn:microsoft.com/office/officeart/2005/8/layout/vList2"/>
    <dgm:cxn modelId="{55C7E7D5-472E-48A7-B960-3A4FCAE40F88}" type="presParOf" srcId="{D595BBC1-3477-4C26-9C69-C838321C158B}" destId="{0FAAE80D-315C-4BB6-ACDB-3B02DF12636D}" srcOrd="3" destOrd="0" presId="urn:microsoft.com/office/officeart/2005/8/layout/vList2"/>
    <dgm:cxn modelId="{45092FAB-18E2-4B36-A7E3-9E7C1B935D2C}" type="presParOf" srcId="{D595BBC1-3477-4C26-9C69-C838321C158B}" destId="{86A41593-9C12-4EE0-98D1-1B1149C3CB6E}" srcOrd="4" destOrd="0" presId="urn:microsoft.com/office/officeart/2005/8/layout/vList2"/>
    <dgm:cxn modelId="{04C07E55-E66A-4DFD-8AA9-DD845D1FAB8D}" type="presParOf" srcId="{D595BBC1-3477-4C26-9C69-C838321C158B}" destId="{17242BB9-FF3F-492D-B298-357E49757D02}" srcOrd="5" destOrd="0" presId="urn:microsoft.com/office/officeart/2005/8/layout/vList2"/>
    <dgm:cxn modelId="{4A49286A-7291-4165-B447-32DCB0D22D41}" type="presParOf" srcId="{D595BBC1-3477-4C26-9C69-C838321C158B}" destId="{475B7FD1-274A-4D28-94D6-6DDF6F899EAC}"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BCFE872-8828-435D-8C1A-128B6FDB2B1C}"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6BFA7A5C-34AD-4E42-8414-4B1185CEFB36}">
      <dgm:prSet custT="1"/>
      <dgm:spPr/>
      <dgm:t>
        <a:bodyPr/>
        <a:lstStyle/>
        <a:p>
          <a:r>
            <a:rPr lang="en-IN" sz="1600" b="1" i="0" u="sng" dirty="0"/>
            <a:t>Objective:</a:t>
          </a:r>
          <a:r>
            <a:rPr lang="en-IN" sz="1600" b="1" i="0" dirty="0"/>
            <a:t> </a:t>
          </a:r>
          <a:r>
            <a:rPr lang="en-IN" sz="1600" b="0" i="0" dirty="0"/>
            <a:t>T</a:t>
          </a:r>
          <a:r>
            <a:rPr lang="en-US" sz="1600" b="0" i="0" dirty="0"/>
            <a:t>o evaluate the performance of the </a:t>
          </a:r>
          <a:r>
            <a:rPr lang="en-US" sz="1600" b="0" i="0" dirty="0" err="1"/>
            <a:t>superhost</a:t>
          </a:r>
          <a:r>
            <a:rPr lang="en-US" sz="1600" b="0" i="0" dirty="0"/>
            <a:t> status criteria by Airbnb.</a:t>
          </a:r>
          <a:endParaRPr lang="en-IN" sz="1600" dirty="0"/>
        </a:p>
      </dgm:t>
    </dgm:pt>
    <dgm:pt modelId="{011192F2-BF5D-4659-8D61-C6BA0F6047C4}" type="parTrans" cxnId="{D6CA1CDE-E202-493A-8396-40563F087314}">
      <dgm:prSet/>
      <dgm:spPr/>
      <dgm:t>
        <a:bodyPr/>
        <a:lstStyle/>
        <a:p>
          <a:endParaRPr lang="en-IN"/>
        </a:p>
      </dgm:t>
    </dgm:pt>
    <dgm:pt modelId="{CA143028-234F-452D-B928-A195A7695F25}" type="sibTrans" cxnId="{D6CA1CDE-E202-493A-8396-40563F087314}">
      <dgm:prSet/>
      <dgm:spPr/>
      <dgm:t>
        <a:bodyPr/>
        <a:lstStyle/>
        <a:p>
          <a:endParaRPr lang="en-IN"/>
        </a:p>
      </dgm:t>
    </dgm:pt>
    <dgm:pt modelId="{6F707BDD-171C-4EF5-9BB2-201967413713}">
      <dgm:prSet custT="1"/>
      <dgm:spPr/>
      <dgm:t>
        <a:bodyPr/>
        <a:lstStyle/>
        <a:p>
          <a:r>
            <a:rPr lang="en-US" sz="1600" b="1" i="0" u="sng" dirty="0"/>
            <a:t>Why this objective:</a:t>
          </a:r>
          <a:r>
            <a:rPr lang="en-US" sz="1600" b="1" i="0" u="none" dirty="0"/>
            <a:t> </a:t>
          </a:r>
          <a:r>
            <a:rPr lang="en-US" sz="1600" b="0" i="0" u="none" dirty="0"/>
            <a:t>The idea is to deep dive and understand how can Airbnb make changes to their </a:t>
          </a:r>
          <a:r>
            <a:rPr lang="en-US" sz="1600" b="0" i="0" u="none" dirty="0" err="1"/>
            <a:t>superhost</a:t>
          </a:r>
          <a:r>
            <a:rPr lang="en-US" sz="1600" b="0" i="0" u="none" dirty="0"/>
            <a:t> program to draw more monetary value.</a:t>
          </a:r>
          <a:endParaRPr lang="en-IN" sz="1600" b="0" u="none" dirty="0"/>
        </a:p>
      </dgm:t>
    </dgm:pt>
    <dgm:pt modelId="{E215E821-3F4B-44B7-B960-F30D29682038}" type="parTrans" cxnId="{DC9F70B0-F62F-4F92-AF13-9548F7A8F357}">
      <dgm:prSet/>
      <dgm:spPr/>
      <dgm:t>
        <a:bodyPr/>
        <a:lstStyle/>
        <a:p>
          <a:endParaRPr lang="en-IN"/>
        </a:p>
      </dgm:t>
    </dgm:pt>
    <dgm:pt modelId="{B2652554-B541-40B6-B31C-6043CC994C78}" type="sibTrans" cxnId="{DC9F70B0-F62F-4F92-AF13-9548F7A8F357}">
      <dgm:prSet/>
      <dgm:spPr/>
      <dgm:t>
        <a:bodyPr/>
        <a:lstStyle/>
        <a:p>
          <a:endParaRPr lang="en-IN"/>
        </a:p>
      </dgm:t>
    </dgm:pt>
    <dgm:pt modelId="{AE580C86-5C11-4CE9-A8A4-8B96FF458AD2}" type="pres">
      <dgm:prSet presAssocID="{CBCFE872-8828-435D-8C1A-128B6FDB2B1C}" presName="linear" presStyleCnt="0">
        <dgm:presLayoutVars>
          <dgm:animLvl val="lvl"/>
          <dgm:resizeHandles val="exact"/>
        </dgm:presLayoutVars>
      </dgm:prSet>
      <dgm:spPr/>
    </dgm:pt>
    <dgm:pt modelId="{A99560D3-2740-4046-A652-03AC46E6B389}" type="pres">
      <dgm:prSet presAssocID="{6BFA7A5C-34AD-4E42-8414-4B1185CEFB36}" presName="parentText" presStyleLbl="node1" presStyleIdx="0" presStyleCnt="2">
        <dgm:presLayoutVars>
          <dgm:chMax val="0"/>
          <dgm:bulletEnabled val="1"/>
        </dgm:presLayoutVars>
      </dgm:prSet>
      <dgm:spPr/>
    </dgm:pt>
    <dgm:pt modelId="{BF4AA7E1-64F7-4810-AF3E-BED7E3C9F1BB}" type="pres">
      <dgm:prSet presAssocID="{CA143028-234F-452D-B928-A195A7695F25}" presName="spacer" presStyleCnt="0"/>
      <dgm:spPr/>
    </dgm:pt>
    <dgm:pt modelId="{AA52C19C-3443-421E-B024-669BA3DAA2A6}" type="pres">
      <dgm:prSet presAssocID="{6F707BDD-171C-4EF5-9BB2-201967413713}" presName="parentText" presStyleLbl="node1" presStyleIdx="1" presStyleCnt="2">
        <dgm:presLayoutVars>
          <dgm:chMax val="0"/>
          <dgm:bulletEnabled val="1"/>
        </dgm:presLayoutVars>
      </dgm:prSet>
      <dgm:spPr/>
    </dgm:pt>
  </dgm:ptLst>
  <dgm:cxnLst>
    <dgm:cxn modelId="{6E18F205-0B56-4814-B407-C36A42EB7147}" type="presOf" srcId="{6BFA7A5C-34AD-4E42-8414-4B1185CEFB36}" destId="{A99560D3-2740-4046-A652-03AC46E6B389}" srcOrd="0" destOrd="0" presId="urn:microsoft.com/office/officeart/2005/8/layout/vList2"/>
    <dgm:cxn modelId="{FDBEAE97-8CE6-48E5-A69B-BE67A6C5E34C}" type="presOf" srcId="{CBCFE872-8828-435D-8C1A-128B6FDB2B1C}" destId="{AE580C86-5C11-4CE9-A8A4-8B96FF458AD2}" srcOrd="0" destOrd="0" presId="urn:microsoft.com/office/officeart/2005/8/layout/vList2"/>
    <dgm:cxn modelId="{DC9F70B0-F62F-4F92-AF13-9548F7A8F357}" srcId="{CBCFE872-8828-435D-8C1A-128B6FDB2B1C}" destId="{6F707BDD-171C-4EF5-9BB2-201967413713}" srcOrd="1" destOrd="0" parTransId="{E215E821-3F4B-44B7-B960-F30D29682038}" sibTransId="{B2652554-B541-40B6-B31C-6043CC994C78}"/>
    <dgm:cxn modelId="{C81C4FC5-67FA-4FF5-8505-8AF4FF02BEA7}" type="presOf" srcId="{6F707BDD-171C-4EF5-9BB2-201967413713}" destId="{AA52C19C-3443-421E-B024-669BA3DAA2A6}" srcOrd="0" destOrd="0" presId="urn:microsoft.com/office/officeart/2005/8/layout/vList2"/>
    <dgm:cxn modelId="{D6CA1CDE-E202-493A-8396-40563F087314}" srcId="{CBCFE872-8828-435D-8C1A-128B6FDB2B1C}" destId="{6BFA7A5C-34AD-4E42-8414-4B1185CEFB36}" srcOrd="0" destOrd="0" parTransId="{011192F2-BF5D-4659-8D61-C6BA0F6047C4}" sibTransId="{CA143028-234F-452D-B928-A195A7695F25}"/>
    <dgm:cxn modelId="{39FDF0A5-D105-402F-840A-993E3B8BD7F2}" type="presParOf" srcId="{AE580C86-5C11-4CE9-A8A4-8B96FF458AD2}" destId="{A99560D3-2740-4046-A652-03AC46E6B389}" srcOrd="0" destOrd="0" presId="urn:microsoft.com/office/officeart/2005/8/layout/vList2"/>
    <dgm:cxn modelId="{8D1B5A08-E6AB-4448-9146-946DDC4A3E69}" type="presParOf" srcId="{AE580C86-5C11-4CE9-A8A4-8B96FF458AD2}" destId="{BF4AA7E1-64F7-4810-AF3E-BED7E3C9F1BB}" srcOrd="1" destOrd="0" presId="urn:microsoft.com/office/officeart/2005/8/layout/vList2"/>
    <dgm:cxn modelId="{70D9928C-7DC8-4850-986D-32A8C6680AEB}" type="presParOf" srcId="{AE580C86-5C11-4CE9-A8A4-8B96FF458AD2}" destId="{AA52C19C-3443-421E-B024-669BA3DAA2A6}"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6439C14-BE0C-4DCF-9D39-E3007C8C8EC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384E621F-A52F-4B64-9D89-EA99D2DB7740}" type="pres">
      <dgm:prSet presAssocID="{46439C14-BE0C-4DCF-9D39-E3007C8C8EC6}" presName="linear" presStyleCnt="0">
        <dgm:presLayoutVars>
          <dgm:animLvl val="lvl"/>
          <dgm:resizeHandles val="exact"/>
        </dgm:presLayoutVars>
      </dgm:prSet>
      <dgm:spPr/>
    </dgm:pt>
  </dgm:ptLst>
  <dgm:cxnLst>
    <dgm:cxn modelId="{8225C490-0150-45DC-BB71-EF92D87397DD}" type="presOf" srcId="{46439C14-BE0C-4DCF-9D39-E3007C8C8EC6}" destId="{384E621F-A52F-4B64-9D89-EA99D2DB7740}" srcOrd="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DE3FABE-41AF-4FCD-A4AC-993F488983A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195D643E-A016-4834-8FED-013BA2438B08}">
      <dgm:prSet/>
      <dgm:spPr/>
      <dgm:t>
        <a:bodyPr/>
        <a:lstStyle/>
        <a:p>
          <a:r>
            <a:rPr lang="en-IN" b="0" i="0" err="1"/>
            <a:t>df</a:t>
          </a:r>
          <a:r>
            <a:rPr lang="en-IN" b="0" i="0"/>
            <a:t>['</a:t>
          </a:r>
          <a:r>
            <a:rPr lang="en-IN" b="0" i="0" err="1"/>
            <a:t>listings_per_host</a:t>
          </a:r>
          <a:r>
            <a:rPr lang="en-IN" b="0" i="0"/>
            <a:t>'] = </a:t>
          </a:r>
          <a:r>
            <a:rPr lang="en-IN" b="0" i="0" err="1"/>
            <a:t>df.groupby</a:t>
          </a:r>
          <a:r>
            <a:rPr lang="en-IN" b="0" i="0"/>
            <a:t>('Airbnb </a:t>
          </a:r>
          <a:r>
            <a:rPr lang="en-IN" b="0" i="0" err="1"/>
            <a:t>HostID</a:t>
          </a:r>
          <a:r>
            <a:rPr lang="en-IN" b="0" i="0"/>
            <a:t>')['Airbnb Property ID'].transform('count')</a:t>
          </a:r>
          <a:endParaRPr lang="en-IN"/>
        </a:p>
      </dgm:t>
    </dgm:pt>
    <dgm:pt modelId="{5C66948C-CCE9-4C9F-B9C9-8F8539609F67}" type="parTrans" cxnId="{00969353-B746-4B66-987D-6752B5F15F63}">
      <dgm:prSet/>
      <dgm:spPr/>
      <dgm:t>
        <a:bodyPr/>
        <a:lstStyle/>
        <a:p>
          <a:endParaRPr lang="en-IN"/>
        </a:p>
      </dgm:t>
    </dgm:pt>
    <dgm:pt modelId="{AFDB7BF2-D471-4622-81FF-4A19593749D6}" type="sibTrans" cxnId="{00969353-B746-4B66-987D-6752B5F15F63}">
      <dgm:prSet/>
      <dgm:spPr/>
      <dgm:t>
        <a:bodyPr/>
        <a:lstStyle/>
        <a:p>
          <a:endParaRPr lang="en-IN"/>
        </a:p>
      </dgm:t>
    </dgm:pt>
    <dgm:pt modelId="{F075B6D3-F687-448C-B29B-78D7A1BC8A9C}">
      <dgm:prSet/>
      <dgm:spPr/>
      <dgm:t>
        <a:bodyPr/>
        <a:lstStyle/>
        <a:p>
          <a:r>
            <a:rPr lang="en-IN" b="0" i="0"/>
            <a:t>df['avg_availability'] = df['available_days'] / df['listings_per_host'] </a:t>
          </a:r>
          <a:endParaRPr lang="en-IN"/>
        </a:p>
      </dgm:t>
    </dgm:pt>
    <dgm:pt modelId="{4E8A4DEE-E187-4C9F-A2CA-7D56D0905C4A}" type="parTrans" cxnId="{BA3A64D9-B627-44D6-AB4D-4EAF854D1F14}">
      <dgm:prSet/>
      <dgm:spPr/>
      <dgm:t>
        <a:bodyPr/>
        <a:lstStyle/>
        <a:p>
          <a:endParaRPr lang="en-IN"/>
        </a:p>
      </dgm:t>
    </dgm:pt>
    <dgm:pt modelId="{CA38BD86-1A28-4EE5-BDE9-271F634DE15A}" type="sibTrans" cxnId="{BA3A64D9-B627-44D6-AB4D-4EAF854D1F14}">
      <dgm:prSet/>
      <dgm:spPr/>
      <dgm:t>
        <a:bodyPr/>
        <a:lstStyle/>
        <a:p>
          <a:endParaRPr lang="en-IN"/>
        </a:p>
      </dgm:t>
    </dgm:pt>
    <dgm:pt modelId="{4566713B-68F0-4E3F-943E-24F76A28411A}">
      <dgm:prSet/>
      <dgm:spPr/>
      <dgm:t>
        <a:bodyPr/>
        <a:lstStyle/>
        <a:p>
          <a:r>
            <a:rPr lang="en-IN" b="0" i="0" err="1"/>
            <a:t>df</a:t>
          </a:r>
          <a:r>
            <a:rPr lang="en-IN" b="0" i="0"/>
            <a:t>['</a:t>
          </a:r>
          <a:r>
            <a:rPr lang="en-IN" b="0" i="0" err="1"/>
            <a:t>avg_price</a:t>
          </a:r>
          <a:r>
            <a:rPr lang="en-IN" b="0" i="0"/>
            <a:t>'] = </a:t>
          </a:r>
          <a:r>
            <a:rPr lang="en-IN" b="0" i="0" err="1"/>
            <a:t>df</a:t>
          </a:r>
          <a:r>
            <a:rPr lang="en-IN" b="0" i="0"/>
            <a:t>['</a:t>
          </a:r>
          <a:r>
            <a:rPr lang="en-IN" b="0" i="0" err="1"/>
            <a:t>available_days_aveListedPrice</a:t>
          </a:r>
          <a:r>
            <a:rPr lang="en-IN" b="0" i="0"/>
            <a:t>'] / </a:t>
          </a:r>
          <a:r>
            <a:rPr lang="en-IN" b="0" i="0" err="1"/>
            <a:t>df</a:t>
          </a:r>
          <a:r>
            <a:rPr lang="en-IN" b="0" i="0"/>
            <a:t>['</a:t>
          </a:r>
          <a:r>
            <a:rPr lang="en-IN" b="0" i="0" err="1"/>
            <a:t>listings_per_host</a:t>
          </a:r>
          <a:r>
            <a:rPr lang="en-IN" b="0" i="0"/>
            <a:t>']</a:t>
          </a:r>
          <a:endParaRPr lang="en-IN"/>
        </a:p>
      </dgm:t>
    </dgm:pt>
    <dgm:pt modelId="{04E763FA-F8AC-4E8D-AE83-B90B6B3949F9}" type="parTrans" cxnId="{55D9BAE0-9975-4054-854E-55C8DBE66238}">
      <dgm:prSet/>
      <dgm:spPr/>
      <dgm:t>
        <a:bodyPr/>
        <a:lstStyle/>
        <a:p>
          <a:endParaRPr lang="en-IN"/>
        </a:p>
      </dgm:t>
    </dgm:pt>
    <dgm:pt modelId="{24F2E8BA-0778-49E3-B7F3-DD2D79FF05C8}" type="sibTrans" cxnId="{55D9BAE0-9975-4054-854E-55C8DBE66238}">
      <dgm:prSet/>
      <dgm:spPr/>
      <dgm:t>
        <a:bodyPr/>
        <a:lstStyle/>
        <a:p>
          <a:endParaRPr lang="en-IN"/>
        </a:p>
      </dgm:t>
    </dgm:pt>
    <dgm:pt modelId="{47AA7136-16B3-4B3F-847D-E086DA6E63A6}" type="pres">
      <dgm:prSet presAssocID="{7DE3FABE-41AF-4FCD-A4AC-993F488983AF}" presName="linear" presStyleCnt="0">
        <dgm:presLayoutVars>
          <dgm:animLvl val="lvl"/>
          <dgm:resizeHandles val="exact"/>
        </dgm:presLayoutVars>
      </dgm:prSet>
      <dgm:spPr/>
    </dgm:pt>
    <dgm:pt modelId="{122396A9-6179-4BC0-8674-BF8550C30E0A}" type="pres">
      <dgm:prSet presAssocID="{195D643E-A016-4834-8FED-013BA2438B08}" presName="parentText" presStyleLbl="node1" presStyleIdx="0" presStyleCnt="3">
        <dgm:presLayoutVars>
          <dgm:chMax val="0"/>
          <dgm:bulletEnabled val="1"/>
        </dgm:presLayoutVars>
      </dgm:prSet>
      <dgm:spPr/>
    </dgm:pt>
    <dgm:pt modelId="{D8FDB3BC-BBA6-47EF-95A9-B22AE22BD0E9}" type="pres">
      <dgm:prSet presAssocID="{AFDB7BF2-D471-4622-81FF-4A19593749D6}" presName="spacer" presStyleCnt="0"/>
      <dgm:spPr/>
    </dgm:pt>
    <dgm:pt modelId="{12952998-36A5-4725-8025-B004EEA399D1}" type="pres">
      <dgm:prSet presAssocID="{F075B6D3-F687-448C-B29B-78D7A1BC8A9C}" presName="parentText" presStyleLbl="node1" presStyleIdx="1" presStyleCnt="3">
        <dgm:presLayoutVars>
          <dgm:chMax val="0"/>
          <dgm:bulletEnabled val="1"/>
        </dgm:presLayoutVars>
      </dgm:prSet>
      <dgm:spPr/>
    </dgm:pt>
    <dgm:pt modelId="{3D5CD964-7E8C-461E-A101-06FF5EDEFE88}" type="pres">
      <dgm:prSet presAssocID="{CA38BD86-1A28-4EE5-BDE9-271F634DE15A}" presName="spacer" presStyleCnt="0"/>
      <dgm:spPr/>
    </dgm:pt>
    <dgm:pt modelId="{D6EBC44D-3AFA-4717-8FA8-594E81070067}" type="pres">
      <dgm:prSet presAssocID="{4566713B-68F0-4E3F-943E-24F76A28411A}" presName="parentText" presStyleLbl="node1" presStyleIdx="2" presStyleCnt="3">
        <dgm:presLayoutVars>
          <dgm:chMax val="0"/>
          <dgm:bulletEnabled val="1"/>
        </dgm:presLayoutVars>
      </dgm:prSet>
      <dgm:spPr/>
    </dgm:pt>
  </dgm:ptLst>
  <dgm:cxnLst>
    <dgm:cxn modelId="{46A73932-932F-4D8C-9EE8-C9DBD74A6863}" type="presOf" srcId="{F075B6D3-F687-448C-B29B-78D7A1BC8A9C}" destId="{12952998-36A5-4725-8025-B004EEA399D1}" srcOrd="0" destOrd="0" presId="urn:microsoft.com/office/officeart/2005/8/layout/vList2"/>
    <dgm:cxn modelId="{6DF84E39-1BBF-4FDC-9582-727E76A1762F}" type="presOf" srcId="{195D643E-A016-4834-8FED-013BA2438B08}" destId="{122396A9-6179-4BC0-8674-BF8550C30E0A}" srcOrd="0" destOrd="0" presId="urn:microsoft.com/office/officeart/2005/8/layout/vList2"/>
    <dgm:cxn modelId="{8A51BC3F-ADE5-430F-8DD3-DC74A17E85E2}" type="presOf" srcId="{4566713B-68F0-4E3F-943E-24F76A28411A}" destId="{D6EBC44D-3AFA-4717-8FA8-594E81070067}" srcOrd="0" destOrd="0" presId="urn:microsoft.com/office/officeart/2005/8/layout/vList2"/>
    <dgm:cxn modelId="{00969353-B746-4B66-987D-6752B5F15F63}" srcId="{7DE3FABE-41AF-4FCD-A4AC-993F488983AF}" destId="{195D643E-A016-4834-8FED-013BA2438B08}" srcOrd="0" destOrd="0" parTransId="{5C66948C-CCE9-4C9F-B9C9-8F8539609F67}" sibTransId="{AFDB7BF2-D471-4622-81FF-4A19593749D6}"/>
    <dgm:cxn modelId="{BA3A64D9-B627-44D6-AB4D-4EAF854D1F14}" srcId="{7DE3FABE-41AF-4FCD-A4AC-993F488983AF}" destId="{F075B6D3-F687-448C-B29B-78D7A1BC8A9C}" srcOrd="1" destOrd="0" parTransId="{4E8A4DEE-E187-4C9F-A2CA-7D56D0905C4A}" sibTransId="{CA38BD86-1A28-4EE5-BDE9-271F634DE15A}"/>
    <dgm:cxn modelId="{55D9BAE0-9975-4054-854E-55C8DBE66238}" srcId="{7DE3FABE-41AF-4FCD-A4AC-993F488983AF}" destId="{4566713B-68F0-4E3F-943E-24F76A28411A}" srcOrd="2" destOrd="0" parTransId="{04E763FA-F8AC-4E8D-AE83-B90B6B3949F9}" sibTransId="{24F2E8BA-0778-49E3-B7F3-DD2D79FF05C8}"/>
    <dgm:cxn modelId="{09CAF4F7-B08F-4AE4-8AAD-74C7ED001652}" type="presOf" srcId="{7DE3FABE-41AF-4FCD-A4AC-993F488983AF}" destId="{47AA7136-16B3-4B3F-847D-E086DA6E63A6}" srcOrd="0" destOrd="0" presId="urn:microsoft.com/office/officeart/2005/8/layout/vList2"/>
    <dgm:cxn modelId="{6FD23FDE-3322-41D3-8E65-F4B1130897B7}" type="presParOf" srcId="{47AA7136-16B3-4B3F-847D-E086DA6E63A6}" destId="{122396A9-6179-4BC0-8674-BF8550C30E0A}" srcOrd="0" destOrd="0" presId="urn:microsoft.com/office/officeart/2005/8/layout/vList2"/>
    <dgm:cxn modelId="{706ADF1B-A55F-4D7A-9F67-8CC217E6D16C}" type="presParOf" srcId="{47AA7136-16B3-4B3F-847D-E086DA6E63A6}" destId="{D8FDB3BC-BBA6-47EF-95A9-B22AE22BD0E9}" srcOrd="1" destOrd="0" presId="urn:microsoft.com/office/officeart/2005/8/layout/vList2"/>
    <dgm:cxn modelId="{6888576B-A4A0-40CE-8DDC-60D77085DECA}" type="presParOf" srcId="{47AA7136-16B3-4B3F-847D-E086DA6E63A6}" destId="{12952998-36A5-4725-8025-B004EEA399D1}" srcOrd="2" destOrd="0" presId="urn:microsoft.com/office/officeart/2005/8/layout/vList2"/>
    <dgm:cxn modelId="{54E28ED6-A1A0-44F0-A359-01B7E7324940}" type="presParOf" srcId="{47AA7136-16B3-4B3F-847D-E086DA6E63A6}" destId="{3D5CD964-7E8C-461E-A101-06FF5EDEFE88}" srcOrd="3" destOrd="0" presId="urn:microsoft.com/office/officeart/2005/8/layout/vList2"/>
    <dgm:cxn modelId="{B4893015-4722-4D2D-92C4-FD5543B498BF}" type="presParOf" srcId="{47AA7136-16B3-4B3F-847D-E086DA6E63A6}" destId="{D6EBC44D-3AFA-4717-8FA8-594E81070067}"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294B712-EE65-4B1C-8492-C959891A5F3D}"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C0A4CABD-0FE4-4001-8F79-AF686DD2D719}">
      <dgm:prSet custT="1"/>
      <dgm:spPr/>
      <dgm:t>
        <a:bodyPr/>
        <a:lstStyle/>
        <a:p>
          <a:r>
            <a:rPr lang="en-IN" sz="1600" b="0" i="0" dirty="0"/>
            <a:t>'</a:t>
          </a:r>
          <a:r>
            <a:rPr lang="en-IN" sz="1600" b="0" i="0" dirty="0" err="1"/>
            <a:t>account_age</a:t>
          </a:r>
          <a:r>
            <a:rPr lang="en-IN" sz="1600" b="0" i="0" dirty="0"/>
            <a:t>', '</a:t>
          </a:r>
          <a:r>
            <a:rPr lang="en-IN" sz="1600" b="0" i="0" dirty="0" err="1"/>
            <a:t>numReviews_pastYear</a:t>
          </a:r>
          <a:r>
            <a:rPr lang="en-IN" sz="1600" b="0" i="0" dirty="0"/>
            <a:t>’, '</a:t>
          </a:r>
          <a:r>
            <a:rPr lang="en-IN" sz="1600" b="0" i="0" dirty="0" err="1"/>
            <a:t>listings_per_host</a:t>
          </a:r>
          <a:r>
            <a:rPr lang="en-IN" sz="1600" b="0" i="0" dirty="0"/>
            <a:t>', '</a:t>
          </a:r>
          <a:r>
            <a:rPr lang="en-IN" sz="1600" b="0" i="0" dirty="0" err="1"/>
            <a:t>avg_availability</a:t>
          </a:r>
          <a:r>
            <a:rPr lang="en-IN" sz="1600" b="0" i="0" dirty="0"/>
            <a:t>', '</a:t>
          </a:r>
          <a:r>
            <a:rPr lang="en-IN" sz="1600" b="0" i="0" dirty="0" err="1"/>
            <a:t>avg_price</a:t>
          </a:r>
          <a:r>
            <a:rPr lang="en-IN" sz="1600" b="0" i="0" dirty="0"/>
            <a:t>’, '</a:t>
          </a:r>
          <a:r>
            <a:rPr lang="en-IN" sz="1600" b="0" i="0" dirty="0" err="1"/>
            <a:t>prev_host_is_superhost</a:t>
          </a:r>
          <a:r>
            <a:rPr lang="en-IN" sz="1600" b="0" i="0" dirty="0"/>
            <a:t>', '</a:t>
          </a:r>
          <a:r>
            <a:rPr lang="en-IN" sz="1600" b="0" i="0" dirty="0" err="1"/>
            <a:t>prev_year_superhosts</a:t>
          </a:r>
          <a:r>
            <a:rPr lang="en-IN" sz="1600" b="0" i="0" dirty="0"/>
            <a:t>'</a:t>
          </a:r>
          <a:endParaRPr lang="en-IN" sz="1600" dirty="0"/>
        </a:p>
      </dgm:t>
    </dgm:pt>
    <dgm:pt modelId="{4DDA4D71-59ED-49F3-ABF7-5A7F2D047477}" type="parTrans" cxnId="{EBD82CDF-F614-47BB-9369-E9124532D6F8}">
      <dgm:prSet/>
      <dgm:spPr/>
      <dgm:t>
        <a:bodyPr/>
        <a:lstStyle/>
        <a:p>
          <a:endParaRPr lang="en-IN"/>
        </a:p>
      </dgm:t>
    </dgm:pt>
    <dgm:pt modelId="{5F63B45C-313D-4148-A041-6C6C1C2E3315}" type="sibTrans" cxnId="{EBD82CDF-F614-47BB-9369-E9124532D6F8}">
      <dgm:prSet/>
      <dgm:spPr/>
      <dgm:t>
        <a:bodyPr/>
        <a:lstStyle/>
        <a:p>
          <a:endParaRPr lang="en-IN"/>
        </a:p>
      </dgm:t>
    </dgm:pt>
    <dgm:pt modelId="{4C338C19-2A4C-4BF1-972E-E5E6312FDE1E}" type="pres">
      <dgm:prSet presAssocID="{2294B712-EE65-4B1C-8492-C959891A5F3D}" presName="linear" presStyleCnt="0">
        <dgm:presLayoutVars>
          <dgm:animLvl val="lvl"/>
          <dgm:resizeHandles val="exact"/>
        </dgm:presLayoutVars>
      </dgm:prSet>
      <dgm:spPr/>
    </dgm:pt>
    <dgm:pt modelId="{FD753744-A4B8-49ED-A0B4-E65EC21461C7}" type="pres">
      <dgm:prSet presAssocID="{C0A4CABD-0FE4-4001-8F79-AF686DD2D719}" presName="parentText" presStyleLbl="node1" presStyleIdx="0" presStyleCnt="1" custLinFactY="-20728" custLinFactNeighborX="-1630" custLinFactNeighborY="-100000">
        <dgm:presLayoutVars>
          <dgm:chMax val="0"/>
          <dgm:bulletEnabled val="1"/>
        </dgm:presLayoutVars>
      </dgm:prSet>
      <dgm:spPr/>
    </dgm:pt>
  </dgm:ptLst>
  <dgm:cxnLst>
    <dgm:cxn modelId="{9CEF8F67-9E74-48C8-BAA5-F8A66783FE2F}" type="presOf" srcId="{2294B712-EE65-4B1C-8492-C959891A5F3D}" destId="{4C338C19-2A4C-4BF1-972E-E5E6312FDE1E}" srcOrd="0" destOrd="0" presId="urn:microsoft.com/office/officeart/2005/8/layout/vList2"/>
    <dgm:cxn modelId="{4FEF2CC2-5E20-456F-9902-B003466CE36F}" type="presOf" srcId="{C0A4CABD-0FE4-4001-8F79-AF686DD2D719}" destId="{FD753744-A4B8-49ED-A0B4-E65EC21461C7}" srcOrd="0" destOrd="0" presId="urn:microsoft.com/office/officeart/2005/8/layout/vList2"/>
    <dgm:cxn modelId="{EBD82CDF-F614-47BB-9369-E9124532D6F8}" srcId="{2294B712-EE65-4B1C-8492-C959891A5F3D}" destId="{C0A4CABD-0FE4-4001-8F79-AF686DD2D719}" srcOrd="0" destOrd="0" parTransId="{4DDA4D71-59ED-49F3-ABF7-5A7F2D047477}" sibTransId="{5F63B45C-313D-4148-A041-6C6C1C2E3315}"/>
    <dgm:cxn modelId="{4984B975-36AA-47E9-AB24-33442F33F852}" type="presParOf" srcId="{4C338C19-2A4C-4BF1-972E-E5E6312FDE1E}" destId="{FD753744-A4B8-49ED-A0B4-E65EC21461C7}"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B1B5EB0-CCAA-45C8-8535-0B1AFCA169F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90463934-C1B9-42FC-94C2-6AE0E92BDD26}" type="pres">
      <dgm:prSet presAssocID="{3B1B5EB0-CCAA-45C8-8535-0B1AFCA169F2}" presName="linear" presStyleCnt="0">
        <dgm:presLayoutVars>
          <dgm:animLvl val="lvl"/>
          <dgm:resizeHandles val="exact"/>
        </dgm:presLayoutVars>
      </dgm:prSet>
      <dgm:spPr/>
    </dgm:pt>
  </dgm:ptLst>
  <dgm:cxnLst>
    <dgm:cxn modelId="{591DECC3-D613-49B5-95E9-FBAFA1DDCB25}" type="presOf" srcId="{3B1B5EB0-CCAA-45C8-8535-0B1AFCA169F2}" destId="{90463934-C1B9-42FC-94C2-6AE0E92BDD26}"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3523C8C0-3639-48D4-B67E-E0A4E7FB693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9C666EB7-F6DD-4939-B7DD-86C08B08A353}">
      <dgm:prSet/>
      <dgm:spPr/>
      <dgm:t>
        <a:bodyPr/>
        <a:lstStyle/>
        <a:p>
          <a:r>
            <a:rPr lang="en-IN" b="0" i="0"/>
            <a:t>No monetary incentive for being a super host.</a:t>
          </a:r>
          <a:endParaRPr lang="en-IN"/>
        </a:p>
      </dgm:t>
    </dgm:pt>
    <dgm:pt modelId="{C3667A11-C560-47D2-B9FF-A8664B129FE6}" type="parTrans" cxnId="{923558D1-1755-467E-9358-A75EE00BBCA3}">
      <dgm:prSet/>
      <dgm:spPr/>
      <dgm:t>
        <a:bodyPr/>
        <a:lstStyle/>
        <a:p>
          <a:endParaRPr lang="en-IN"/>
        </a:p>
      </dgm:t>
    </dgm:pt>
    <dgm:pt modelId="{E5CDA6AF-BC41-436C-9A34-8CF0049B58CD}" type="sibTrans" cxnId="{923558D1-1755-467E-9358-A75EE00BBCA3}">
      <dgm:prSet/>
      <dgm:spPr/>
      <dgm:t>
        <a:bodyPr/>
        <a:lstStyle/>
        <a:p>
          <a:endParaRPr lang="en-IN"/>
        </a:p>
      </dgm:t>
    </dgm:pt>
    <dgm:pt modelId="{74D4EFED-B325-4AFB-82B0-FBD93BA9F4D2}">
      <dgm:prSet/>
      <dgm:spPr/>
      <dgm:t>
        <a:bodyPr/>
        <a:lstStyle/>
        <a:p>
          <a:r>
            <a:rPr lang="en-IN" b="0" i="0" dirty="0"/>
            <a:t>Revenue is not being affected by superhost status.</a:t>
          </a:r>
          <a:endParaRPr lang="en-IN" dirty="0"/>
        </a:p>
      </dgm:t>
    </dgm:pt>
    <dgm:pt modelId="{508C0918-25EA-46EB-8666-30F04E704C43}" type="parTrans" cxnId="{4220C875-3567-4B73-BE08-A478BC614E0C}">
      <dgm:prSet/>
      <dgm:spPr/>
      <dgm:t>
        <a:bodyPr/>
        <a:lstStyle/>
        <a:p>
          <a:endParaRPr lang="en-IN"/>
        </a:p>
      </dgm:t>
    </dgm:pt>
    <dgm:pt modelId="{190357C6-5338-4200-ABD9-DE887CA2A1B9}" type="sibTrans" cxnId="{4220C875-3567-4B73-BE08-A478BC614E0C}">
      <dgm:prSet/>
      <dgm:spPr/>
      <dgm:t>
        <a:bodyPr/>
        <a:lstStyle/>
        <a:p>
          <a:endParaRPr lang="en-IN"/>
        </a:p>
      </dgm:t>
    </dgm:pt>
    <dgm:pt modelId="{38EA5E6D-2F2F-4297-A082-AC6179487819}">
      <dgm:prSet/>
      <dgm:spPr/>
      <dgm:t>
        <a:bodyPr/>
        <a:lstStyle/>
        <a:p>
          <a:r>
            <a:rPr lang="en-IN" b="0" i="0" dirty="0"/>
            <a:t>So, there is good churn from superhost status.</a:t>
          </a:r>
          <a:endParaRPr lang="en-IN" dirty="0"/>
        </a:p>
      </dgm:t>
    </dgm:pt>
    <dgm:pt modelId="{479E95AB-15CE-4B2B-AFFD-B1AA99BC97C2}" type="parTrans" cxnId="{4D577067-3174-4922-9F9C-F54EC37B7A14}">
      <dgm:prSet/>
      <dgm:spPr/>
      <dgm:t>
        <a:bodyPr/>
        <a:lstStyle/>
        <a:p>
          <a:endParaRPr lang="en-IN"/>
        </a:p>
      </dgm:t>
    </dgm:pt>
    <dgm:pt modelId="{417DF1E4-5BCD-471F-94E4-73B2C0DA2300}" type="sibTrans" cxnId="{4D577067-3174-4922-9F9C-F54EC37B7A14}">
      <dgm:prSet/>
      <dgm:spPr/>
      <dgm:t>
        <a:bodyPr/>
        <a:lstStyle/>
        <a:p>
          <a:endParaRPr lang="en-IN"/>
        </a:p>
      </dgm:t>
    </dgm:pt>
    <dgm:pt modelId="{DDADAAD4-CA9C-43D2-998C-134A21E2AAD5}">
      <dgm:prSet/>
      <dgm:spPr/>
      <dgm:t>
        <a:bodyPr/>
        <a:lstStyle/>
        <a:p>
          <a:r>
            <a:rPr lang="en-IN" b="0" i="0"/>
            <a:t>Churn preventing factors are age of host, average listing price, average availability. </a:t>
          </a:r>
          <a:endParaRPr lang="en-IN"/>
        </a:p>
      </dgm:t>
    </dgm:pt>
    <dgm:pt modelId="{34ED9CC9-A4F9-430C-A133-6E70A6CCF5C4}" type="parTrans" cxnId="{21FA3C76-9CA4-400B-95C8-3F67D4265441}">
      <dgm:prSet/>
      <dgm:spPr/>
      <dgm:t>
        <a:bodyPr/>
        <a:lstStyle/>
        <a:p>
          <a:endParaRPr lang="en-IN"/>
        </a:p>
      </dgm:t>
    </dgm:pt>
    <dgm:pt modelId="{CDE858FB-6B03-46E5-97B2-BE0F835B017D}" type="sibTrans" cxnId="{21FA3C76-9CA4-400B-95C8-3F67D4265441}">
      <dgm:prSet/>
      <dgm:spPr/>
      <dgm:t>
        <a:bodyPr/>
        <a:lstStyle/>
        <a:p>
          <a:endParaRPr lang="en-IN"/>
        </a:p>
      </dgm:t>
    </dgm:pt>
    <dgm:pt modelId="{E0E55024-55C4-4D92-A97C-2823A4C53208}">
      <dgm:prSet/>
      <dgm:spPr/>
      <dgm:t>
        <a:bodyPr/>
        <a:lstStyle/>
        <a:p>
          <a:r>
            <a:rPr lang="en-IN" b="0" i="0"/>
            <a:t>These indicate those who are hosts from long time are only not churning. </a:t>
          </a:r>
          <a:endParaRPr lang="en-IN"/>
        </a:p>
      </dgm:t>
    </dgm:pt>
    <dgm:pt modelId="{33005CD3-D9D4-40BC-AE1F-3ABB881A11C8}" type="parTrans" cxnId="{4E68059A-EC2A-41D2-A578-8B776F168F8A}">
      <dgm:prSet/>
      <dgm:spPr/>
      <dgm:t>
        <a:bodyPr/>
        <a:lstStyle/>
        <a:p>
          <a:endParaRPr lang="en-IN"/>
        </a:p>
      </dgm:t>
    </dgm:pt>
    <dgm:pt modelId="{AF4C02B2-206C-40BB-9BF3-67B62A39BA46}" type="sibTrans" cxnId="{4E68059A-EC2A-41D2-A578-8B776F168F8A}">
      <dgm:prSet/>
      <dgm:spPr/>
      <dgm:t>
        <a:bodyPr/>
        <a:lstStyle/>
        <a:p>
          <a:endParaRPr lang="en-IN"/>
        </a:p>
      </dgm:t>
    </dgm:pt>
    <dgm:pt modelId="{84D8B066-3D04-4F6F-9D2B-7DB86262117E}" type="pres">
      <dgm:prSet presAssocID="{3523C8C0-3639-48D4-B67E-E0A4E7FB693F}" presName="linear" presStyleCnt="0">
        <dgm:presLayoutVars>
          <dgm:animLvl val="lvl"/>
          <dgm:resizeHandles val="exact"/>
        </dgm:presLayoutVars>
      </dgm:prSet>
      <dgm:spPr/>
    </dgm:pt>
    <dgm:pt modelId="{A1B3AB52-02B8-4F8B-9D3C-F5CD4B066E18}" type="pres">
      <dgm:prSet presAssocID="{9C666EB7-F6DD-4939-B7DD-86C08B08A353}" presName="parentText" presStyleLbl="node1" presStyleIdx="0" presStyleCnt="5">
        <dgm:presLayoutVars>
          <dgm:chMax val="0"/>
          <dgm:bulletEnabled val="1"/>
        </dgm:presLayoutVars>
      </dgm:prSet>
      <dgm:spPr/>
    </dgm:pt>
    <dgm:pt modelId="{18BCFA2B-C09E-4ECB-A165-F751616CFBC9}" type="pres">
      <dgm:prSet presAssocID="{E5CDA6AF-BC41-436C-9A34-8CF0049B58CD}" presName="spacer" presStyleCnt="0"/>
      <dgm:spPr/>
    </dgm:pt>
    <dgm:pt modelId="{5EA65B8C-CE1B-40A2-A429-1BAED00B0937}" type="pres">
      <dgm:prSet presAssocID="{74D4EFED-B325-4AFB-82B0-FBD93BA9F4D2}" presName="parentText" presStyleLbl="node1" presStyleIdx="1" presStyleCnt="5">
        <dgm:presLayoutVars>
          <dgm:chMax val="0"/>
          <dgm:bulletEnabled val="1"/>
        </dgm:presLayoutVars>
      </dgm:prSet>
      <dgm:spPr/>
    </dgm:pt>
    <dgm:pt modelId="{1195F014-E7D8-426A-B39C-2138C0ED99A0}" type="pres">
      <dgm:prSet presAssocID="{190357C6-5338-4200-ABD9-DE887CA2A1B9}" presName="spacer" presStyleCnt="0"/>
      <dgm:spPr/>
    </dgm:pt>
    <dgm:pt modelId="{BFFB1976-FA27-4453-B0B4-A4E3286CB1B4}" type="pres">
      <dgm:prSet presAssocID="{38EA5E6D-2F2F-4297-A082-AC6179487819}" presName="parentText" presStyleLbl="node1" presStyleIdx="2" presStyleCnt="5">
        <dgm:presLayoutVars>
          <dgm:chMax val="0"/>
          <dgm:bulletEnabled val="1"/>
        </dgm:presLayoutVars>
      </dgm:prSet>
      <dgm:spPr/>
    </dgm:pt>
    <dgm:pt modelId="{4905F110-D41B-4BD7-A9F1-56A0DC99674D}" type="pres">
      <dgm:prSet presAssocID="{417DF1E4-5BCD-471F-94E4-73B2C0DA2300}" presName="spacer" presStyleCnt="0"/>
      <dgm:spPr/>
    </dgm:pt>
    <dgm:pt modelId="{57D731D9-C072-4074-8799-F1686A999F8E}" type="pres">
      <dgm:prSet presAssocID="{DDADAAD4-CA9C-43D2-998C-134A21E2AAD5}" presName="parentText" presStyleLbl="node1" presStyleIdx="3" presStyleCnt="5">
        <dgm:presLayoutVars>
          <dgm:chMax val="0"/>
          <dgm:bulletEnabled val="1"/>
        </dgm:presLayoutVars>
      </dgm:prSet>
      <dgm:spPr/>
    </dgm:pt>
    <dgm:pt modelId="{C8AB20F5-E790-4DBD-817D-040A1A70C84A}" type="pres">
      <dgm:prSet presAssocID="{CDE858FB-6B03-46E5-97B2-BE0F835B017D}" presName="spacer" presStyleCnt="0"/>
      <dgm:spPr/>
    </dgm:pt>
    <dgm:pt modelId="{BE8D4FAD-C150-4392-B618-E96A3F9DAC53}" type="pres">
      <dgm:prSet presAssocID="{E0E55024-55C4-4D92-A97C-2823A4C53208}" presName="parentText" presStyleLbl="node1" presStyleIdx="4" presStyleCnt="5">
        <dgm:presLayoutVars>
          <dgm:chMax val="0"/>
          <dgm:bulletEnabled val="1"/>
        </dgm:presLayoutVars>
      </dgm:prSet>
      <dgm:spPr/>
    </dgm:pt>
  </dgm:ptLst>
  <dgm:cxnLst>
    <dgm:cxn modelId="{9752FF17-589E-4287-92FF-5876C5BF3A79}" type="presOf" srcId="{74D4EFED-B325-4AFB-82B0-FBD93BA9F4D2}" destId="{5EA65B8C-CE1B-40A2-A429-1BAED00B0937}" srcOrd="0" destOrd="0" presId="urn:microsoft.com/office/officeart/2005/8/layout/vList2"/>
    <dgm:cxn modelId="{CD403A23-B329-4A0C-AEAA-FEE7729F2E6C}" type="presOf" srcId="{9C666EB7-F6DD-4939-B7DD-86C08B08A353}" destId="{A1B3AB52-02B8-4F8B-9D3C-F5CD4B066E18}" srcOrd="0" destOrd="0" presId="urn:microsoft.com/office/officeart/2005/8/layout/vList2"/>
    <dgm:cxn modelId="{984A1263-DF8F-4BA2-8AE6-346A5CC45E6D}" type="presOf" srcId="{DDADAAD4-CA9C-43D2-998C-134A21E2AAD5}" destId="{57D731D9-C072-4074-8799-F1686A999F8E}" srcOrd="0" destOrd="0" presId="urn:microsoft.com/office/officeart/2005/8/layout/vList2"/>
    <dgm:cxn modelId="{4D577067-3174-4922-9F9C-F54EC37B7A14}" srcId="{3523C8C0-3639-48D4-B67E-E0A4E7FB693F}" destId="{38EA5E6D-2F2F-4297-A082-AC6179487819}" srcOrd="2" destOrd="0" parTransId="{479E95AB-15CE-4B2B-AFFD-B1AA99BC97C2}" sibTransId="{417DF1E4-5BCD-471F-94E4-73B2C0DA2300}"/>
    <dgm:cxn modelId="{12F4B673-D459-403C-9B3F-77160D94D8B1}" type="presOf" srcId="{38EA5E6D-2F2F-4297-A082-AC6179487819}" destId="{BFFB1976-FA27-4453-B0B4-A4E3286CB1B4}" srcOrd="0" destOrd="0" presId="urn:microsoft.com/office/officeart/2005/8/layout/vList2"/>
    <dgm:cxn modelId="{4220C875-3567-4B73-BE08-A478BC614E0C}" srcId="{3523C8C0-3639-48D4-B67E-E0A4E7FB693F}" destId="{74D4EFED-B325-4AFB-82B0-FBD93BA9F4D2}" srcOrd="1" destOrd="0" parTransId="{508C0918-25EA-46EB-8666-30F04E704C43}" sibTransId="{190357C6-5338-4200-ABD9-DE887CA2A1B9}"/>
    <dgm:cxn modelId="{21FA3C76-9CA4-400B-95C8-3F67D4265441}" srcId="{3523C8C0-3639-48D4-B67E-E0A4E7FB693F}" destId="{DDADAAD4-CA9C-43D2-998C-134A21E2AAD5}" srcOrd="3" destOrd="0" parTransId="{34ED9CC9-A4F9-430C-A133-6E70A6CCF5C4}" sibTransId="{CDE858FB-6B03-46E5-97B2-BE0F835B017D}"/>
    <dgm:cxn modelId="{8849B696-6EDA-4E64-8A54-AE929897ED79}" type="presOf" srcId="{3523C8C0-3639-48D4-B67E-E0A4E7FB693F}" destId="{84D8B066-3D04-4F6F-9D2B-7DB86262117E}" srcOrd="0" destOrd="0" presId="urn:microsoft.com/office/officeart/2005/8/layout/vList2"/>
    <dgm:cxn modelId="{35EB1699-4FC0-4D45-BE97-D6E21F925B24}" type="presOf" srcId="{E0E55024-55C4-4D92-A97C-2823A4C53208}" destId="{BE8D4FAD-C150-4392-B618-E96A3F9DAC53}" srcOrd="0" destOrd="0" presId="urn:microsoft.com/office/officeart/2005/8/layout/vList2"/>
    <dgm:cxn modelId="{4E68059A-EC2A-41D2-A578-8B776F168F8A}" srcId="{3523C8C0-3639-48D4-B67E-E0A4E7FB693F}" destId="{E0E55024-55C4-4D92-A97C-2823A4C53208}" srcOrd="4" destOrd="0" parTransId="{33005CD3-D9D4-40BC-AE1F-3ABB881A11C8}" sibTransId="{AF4C02B2-206C-40BB-9BF3-67B62A39BA46}"/>
    <dgm:cxn modelId="{923558D1-1755-467E-9358-A75EE00BBCA3}" srcId="{3523C8C0-3639-48D4-B67E-E0A4E7FB693F}" destId="{9C666EB7-F6DD-4939-B7DD-86C08B08A353}" srcOrd="0" destOrd="0" parTransId="{C3667A11-C560-47D2-B9FF-A8664B129FE6}" sibTransId="{E5CDA6AF-BC41-436C-9A34-8CF0049B58CD}"/>
    <dgm:cxn modelId="{D7410692-B58E-4FE0-A882-C611B689E298}" type="presParOf" srcId="{84D8B066-3D04-4F6F-9D2B-7DB86262117E}" destId="{A1B3AB52-02B8-4F8B-9D3C-F5CD4B066E18}" srcOrd="0" destOrd="0" presId="urn:microsoft.com/office/officeart/2005/8/layout/vList2"/>
    <dgm:cxn modelId="{966895CA-917F-4FE3-AE68-E6F132297E7E}" type="presParOf" srcId="{84D8B066-3D04-4F6F-9D2B-7DB86262117E}" destId="{18BCFA2B-C09E-4ECB-A165-F751616CFBC9}" srcOrd="1" destOrd="0" presId="urn:microsoft.com/office/officeart/2005/8/layout/vList2"/>
    <dgm:cxn modelId="{DA009A3D-9480-4EC0-9FC6-72215A64EAC8}" type="presParOf" srcId="{84D8B066-3D04-4F6F-9D2B-7DB86262117E}" destId="{5EA65B8C-CE1B-40A2-A429-1BAED00B0937}" srcOrd="2" destOrd="0" presId="urn:microsoft.com/office/officeart/2005/8/layout/vList2"/>
    <dgm:cxn modelId="{8AE2B070-3F6A-480B-A5FA-1979EC3B731E}" type="presParOf" srcId="{84D8B066-3D04-4F6F-9D2B-7DB86262117E}" destId="{1195F014-E7D8-426A-B39C-2138C0ED99A0}" srcOrd="3" destOrd="0" presId="urn:microsoft.com/office/officeart/2005/8/layout/vList2"/>
    <dgm:cxn modelId="{171697A8-0C90-40BD-971B-9D7CECE6D3EF}" type="presParOf" srcId="{84D8B066-3D04-4F6F-9D2B-7DB86262117E}" destId="{BFFB1976-FA27-4453-B0B4-A4E3286CB1B4}" srcOrd="4" destOrd="0" presId="urn:microsoft.com/office/officeart/2005/8/layout/vList2"/>
    <dgm:cxn modelId="{63363F86-DD6D-4B1D-901C-6ECF98C0BFA0}" type="presParOf" srcId="{84D8B066-3D04-4F6F-9D2B-7DB86262117E}" destId="{4905F110-D41B-4BD7-A9F1-56A0DC99674D}" srcOrd="5" destOrd="0" presId="urn:microsoft.com/office/officeart/2005/8/layout/vList2"/>
    <dgm:cxn modelId="{0EA1F81E-19FA-42FB-9179-11FF3B8AE6B3}" type="presParOf" srcId="{84D8B066-3D04-4F6F-9D2B-7DB86262117E}" destId="{57D731D9-C072-4074-8799-F1686A999F8E}" srcOrd="6" destOrd="0" presId="urn:microsoft.com/office/officeart/2005/8/layout/vList2"/>
    <dgm:cxn modelId="{1515A4E3-26D4-4F23-8F64-E2B24577C119}" type="presParOf" srcId="{84D8B066-3D04-4F6F-9D2B-7DB86262117E}" destId="{C8AB20F5-E790-4DBD-817D-040A1A70C84A}" srcOrd="7" destOrd="0" presId="urn:microsoft.com/office/officeart/2005/8/layout/vList2"/>
    <dgm:cxn modelId="{41FE66CC-B9A7-4F4F-A60E-16967EC08B3C}" type="presParOf" srcId="{84D8B066-3D04-4F6F-9D2B-7DB86262117E}" destId="{BE8D4FAD-C150-4392-B618-E96A3F9DAC53}" srcOrd="8"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C3A0DF20-FC79-44CC-9319-1012CEE8447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IN"/>
        </a:p>
      </dgm:t>
    </dgm:pt>
    <dgm:pt modelId="{075CF745-89CE-463E-B43F-75122326CB1E}">
      <dgm:prSet/>
      <dgm:spPr/>
      <dgm:t>
        <a:bodyPr/>
        <a:lstStyle/>
        <a:p>
          <a:r>
            <a:rPr lang="en-IN" b="0" i="0" dirty="0"/>
            <a:t>Provide monetary value to superhost</a:t>
          </a:r>
          <a:endParaRPr lang="en-IN" dirty="0"/>
        </a:p>
      </dgm:t>
    </dgm:pt>
    <dgm:pt modelId="{3170C535-2A4D-4B1E-8950-4BEEC6E8BDBC}" type="parTrans" cxnId="{AC9F2430-D89E-4998-9C15-6B01190375EB}">
      <dgm:prSet/>
      <dgm:spPr/>
      <dgm:t>
        <a:bodyPr/>
        <a:lstStyle/>
        <a:p>
          <a:endParaRPr lang="en-IN"/>
        </a:p>
      </dgm:t>
    </dgm:pt>
    <dgm:pt modelId="{C7D3F7D6-5F9E-4F72-8841-97A1956D8C9F}" type="sibTrans" cxnId="{AC9F2430-D89E-4998-9C15-6B01190375EB}">
      <dgm:prSet/>
      <dgm:spPr/>
      <dgm:t>
        <a:bodyPr/>
        <a:lstStyle/>
        <a:p>
          <a:endParaRPr lang="en-IN"/>
        </a:p>
      </dgm:t>
    </dgm:pt>
    <dgm:pt modelId="{51B00DDE-7AE5-4E85-9B25-BB0A82DCEC0F}" type="pres">
      <dgm:prSet presAssocID="{C3A0DF20-FC79-44CC-9319-1012CEE8447A}" presName="linear" presStyleCnt="0">
        <dgm:presLayoutVars>
          <dgm:animLvl val="lvl"/>
          <dgm:resizeHandles val="exact"/>
        </dgm:presLayoutVars>
      </dgm:prSet>
      <dgm:spPr/>
    </dgm:pt>
    <dgm:pt modelId="{78EA0FAE-35EA-4D4E-8656-E57A47532BFA}" type="pres">
      <dgm:prSet presAssocID="{075CF745-89CE-463E-B43F-75122326CB1E}" presName="parentText" presStyleLbl="node1" presStyleIdx="0" presStyleCnt="1">
        <dgm:presLayoutVars>
          <dgm:chMax val="0"/>
          <dgm:bulletEnabled val="1"/>
        </dgm:presLayoutVars>
      </dgm:prSet>
      <dgm:spPr/>
    </dgm:pt>
  </dgm:ptLst>
  <dgm:cxnLst>
    <dgm:cxn modelId="{AC9F2430-D89E-4998-9C15-6B01190375EB}" srcId="{C3A0DF20-FC79-44CC-9319-1012CEE8447A}" destId="{075CF745-89CE-463E-B43F-75122326CB1E}" srcOrd="0" destOrd="0" parTransId="{3170C535-2A4D-4B1E-8950-4BEEC6E8BDBC}" sibTransId="{C7D3F7D6-5F9E-4F72-8841-97A1956D8C9F}"/>
    <dgm:cxn modelId="{14174E7E-D7EA-4A7E-9538-7CFA75734433}" type="presOf" srcId="{075CF745-89CE-463E-B43F-75122326CB1E}" destId="{78EA0FAE-35EA-4D4E-8656-E57A47532BFA}" srcOrd="0" destOrd="0" presId="urn:microsoft.com/office/officeart/2005/8/layout/vList2"/>
    <dgm:cxn modelId="{B5BCE8B1-9C86-4C5F-B389-715CBFF104F6}" type="presOf" srcId="{C3A0DF20-FC79-44CC-9319-1012CEE8447A}" destId="{51B00DDE-7AE5-4E85-9B25-BB0A82DCEC0F}" srcOrd="0" destOrd="0" presId="urn:microsoft.com/office/officeart/2005/8/layout/vList2"/>
    <dgm:cxn modelId="{FF228C9D-371B-4939-901C-7F71F995B842}" type="presParOf" srcId="{51B00DDE-7AE5-4E85-9B25-BB0A82DCEC0F}" destId="{78EA0FAE-35EA-4D4E-8656-E57A47532BFA}"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23B9AE0-0FC0-4370-B92C-68B7244D66C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C9E355F5-0268-48E2-A2CA-4D487DC99E44}">
      <dgm:prSet/>
      <dgm:spPr/>
      <dgm:t>
        <a:bodyPr/>
        <a:lstStyle/>
        <a:p>
          <a:r>
            <a:rPr lang="en-IN" b="0" i="0"/>
            <a:t>Total Value = Willingness to pay – marginal cost - transactional cost</a:t>
          </a:r>
          <a:endParaRPr lang="en-IN"/>
        </a:p>
      </dgm:t>
    </dgm:pt>
    <dgm:pt modelId="{E589331A-DFF2-458D-A61B-6A823B2E42B6}" type="parTrans" cxnId="{C4DABB0F-881C-4030-87EF-5E9157E0B7D9}">
      <dgm:prSet/>
      <dgm:spPr/>
      <dgm:t>
        <a:bodyPr/>
        <a:lstStyle/>
        <a:p>
          <a:endParaRPr lang="en-IN"/>
        </a:p>
      </dgm:t>
    </dgm:pt>
    <dgm:pt modelId="{8BEEEDDC-BFA8-4FEE-B7CC-ADC93C6253DE}" type="sibTrans" cxnId="{C4DABB0F-881C-4030-87EF-5E9157E0B7D9}">
      <dgm:prSet/>
      <dgm:spPr/>
      <dgm:t>
        <a:bodyPr/>
        <a:lstStyle/>
        <a:p>
          <a:endParaRPr lang="en-IN"/>
        </a:p>
      </dgm:t>
    </dgm:pt>
    <dgm:pt modelId="{B854F570-689A-4C5F-BBBD-06B396D10B42}" type="pres">
      <dgm:prSet presAssocID="{523B9AE0-0FC0-4370-B92C-68B7244D66C2}" presName="linear" presStyleCnt="0">
        <dgm:presLayoutVars>
          <dgm:animLvl val="lvl"/>
          <dgm:resizeHandles val="exact"/>
        </dgm:presLayoutVars>
      </dgm:prSet>
      <dgm:spPr/>
    </dgm:pt>
    <dgm:pt modelId="{00074E04-9FA7-4502-AB02-9272A8C7031F}" type="pres">
      <dgm:prSet presAssocID="{C9E355F5-0268-48E2-A2CA-4D487DC99E44}" presName="parentText" presStyleLbl="node1" presStyleIdx="0" presStyleCnt="1">
        <dgm:presLayoutVars>
          <dgm:chMax val="0"/>
          <dgm:bulletEnabled val="1"/>
        </dgm:presLayoutVars>
      </dgm:prSet>
      <dgm:spPr/>
    </dgm:pt>
  </dgm:ptLst>
  <dgm:cxnLst>
    <dgm:cxn modelId="{C4DABB0F-881C-4030-87EF-5E9157E0B7D9}" srcId="{523B9AE0-0FC0-4370-B92C-68B7244D66C2}" destId="{C9E355F5-0268-48E2-A2CA-4D487DC99E44}" srcOrd="0" destOrd="0" parTransId="{E589331A-DFF2-458D-A61B-6A823B2E42B6}" sibTransId="{8BEEEDDC-BFA8-4FEE-B7CC-ADC93C6253DE}"/>
    <dgm:cxn modelId="{6508C245-CAAB-42CC-91CB-9257534E9A2E}" type="presOf" srcId="{523B9AE0-0FC0-4370-B92C-68B7244D66C2}" destId="{B854F570-689A-4C5F-BBBD-06B396D10B42}" srcOrd="0" destOrd="0" presId="urn:microsoft.com/office/officeart/2005/8/layout/vList2"/>
    <dgm:cxn modelId="{2FCC01F7-CC88-446D-85EC-B8B2AD4BFEFE}" type="presOf" srcId="{C9E355F5-0268-48E2-A2CA-4D487DC99E44}" destId="{00074E04-9FA7-4502-AB02-9272A8C7031F}" srcOrd="0" destOrd="0" presId="urn:microsoft.com/office/officeart/2005/8/layout/vList2"/>
    <dgm:cxn modelId="{6AB11EAD-AC55-48FB-B768-842141C3A472}" type="presParOf" srcId="{B854F570-689A-4C5F-BBBD-06B396D10B42}" destId="{00074E04-9FA7-4502-AB02-9272A8C7031F}" srcOrd="0"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7D0926-4855-4769-8525-4558010FE20D}">
      <dsp:nvSpPr>
        <dsp:cNvPr id="0" name=""/>
        <dsp:cNvSpPr/>
      </dsp:nvSpPr>
      <dsp:spPr>
        <a:xfrm rot="5400000">
          <a:off x="-254997" y="255759"/>
          <a:ext cx="1699984" cy="11899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IN" sz="1200" b="0" i="0" kern="1200"/>
            <a:t>Total number of evaluation periods = 8</a:t>
          </a:r>
          <a:endParaRPr lang="en-IN" sz="1200" kern="1200"/>
        </a:p>
      </dsp:txBody>
      <dsp:txXfrm rot="-5400000">
        <a:off x="1" y="595757"/>
        <a:ext cx="1189989" cy="509995"/>
      </dsp:txXfrm>
    </dsp:sp>
    <dsp:sp modelId="{12FB911A-39A8-4F6D-BA8B-054A46E4E06B}">
      <dsp:nvSpPr>
        <dsp:cNvPr id="0" name=""/>
        <dsp:cNvSpPr/>
      </dsp:nvSpPr>
      <dsp:spPr>
        <a:xfrm rot="5400000">
          <a:off x="3837320" y="-2646568"/>
          <a:ext cx="1104989" cy="639965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5344" tIns="7620" rIns="7620" bIns="7620" numCol="1" spcCol="1270" anchor="ctr" anchorCtr="0">
          <a:noAutofit/>
        </a:bodyPr>
        <a:lstStyle/>
        <a:p>
          <a:pPr marL="114300" lvl="1" indent="-114300" algn="l" defTabSz="533400">
            <a:lnSpc>
              <a:spcPct val="90000"/>
            </a:lnSpc>
            <a:spcBef>
              <a:spcPct val="0"/>
            </a:spcBef>
            <a:spcAft>
              <a:spcPct val="15000"/>
            </a:spcAft>
            <a:buNone/>
          </a:pPr>
          <a:r>
            <a:rPr lang="en-IN" sz="1200" kern="1200"/>
            <a:t>Total time period = Aug 2016 - Jun 2018</a:t>
          </a:r>
        </a:p>
        <a:p>
          <a:pPr marL="114300" lvl="1" indent="-114300" algn="l" defTabSz="533400">
            <a:lnSpc>
              <a:spcPct val="90000"/>
            </a:lnSpc>
            <a:spcBef>
              <a:spcPct val="0"/>
            </a:spcBef>
            <a:spcAft>
              <a:spcPct val="15000"/>
            </a:spcAft>
            <a:buNone/>
          </a:pPr>
          <a:r>
            <a:rPr lang="en-IN" sz="1200" kern="1200"/>
            <a:t>Each period consist of total 90 days (3 months)</a:t>
          </a:r>
        </a:p>
      </dsp:txBody>
      <dsp:txXfrm rot="-5400000">
        <a:off x="1189990" y="54703"/>
        <a:ext cx="6345710" cy="997107"/>
      </dsp:txXfrm>
    </dsp:sp>
    <dsp:sp modelId="{CB07F024-8009-4247-A093-3B9E3CADE5A9}">
      <dsp:nvSpPr>
        <dsp:cNvPr id="0" name=""/>
        <dsp:cNvSpPr/>
      </dsp:nvSpPr>
      <dsp:spPr>
        <a:xfrm rot="5400000">
          <a:off x="-254997" y="1662794"/>
          <a:ext cx="1699984" cy="1189989"/>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IN" sz="1200" b="0" i="0" kern="1200"/>
            <a:t>Total number of variables = 95</a:t>
          </a:r>
          <a:endParaRPr lang="en-IN" sz="1200" kern="1200"/>
        </a:p>
      </dsp:txBody>
      <dsp:txXfrm rot="-5400000">
        <a:off x="1" y="2002792"/>
        <a:ext cx="1189989" cy="509995"/>
      </dsp:txXfrm>
    </dsp:sp>
    <dsp:sp modelId="{1EEE470D-7879-471A-84C9-A857383A989B}">
      <dsp:nvSpPr>
        <dsp:cNvPr id="0" name=""/>
        <dsp:cNvSpPr/>
      </dsp:nvSpPr>
      <dsp:spPr>
        <a:xfrm rot="5400000">
          <a:off x="3837320" y="-1239534"/>
          <a:ext cx="1104989" cy="639965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None/>
          </a:pPr>
          <a:r>
            <a:rPr lang="en-IN" sz="1100" b="0" i="0" kern="1200"/>
            <a:t>Variables related to </a:t>
          </a:r>
          <a:r>
            <a:rPr lang="en-IN" sz="1100" b="0" i="0" kern="1200" err="1"/>
            <a:t>superhosts</a:t>
          </a:r>
          <a:r>
            <a:rPr lang="en-IN" sz="1100" b="0" i="0" kern="1200"/>
            <a:t> = 12                  Variables related to property = 18</a:t>
          </a:r>
          <a:endParaRPr lang="en-IN" sz="1100" kern="1200"/>
        </a:p>
        <a:p>
          <a:pPr marL="57150" lvl="1" indent="-57150" algn="l" defTabSz="488950">
            <a:lnSpc>
              <a:spcPct val="90000"/>
            </a:lnSpc>
            <a:spcBef>
              <a:spcPct val="0"/>
            </a:spcBef>
            <a:spcAft>
              <a:spcPct val="15000"/>
            </a:spcAft>
            <a:buNone/>
          </a:pPr>
          <a:r>
            <a:rPr lang="en-IN" sz="1100" b="0" i="0" kern="1200"/>
            <a:t>Variables related to reviews and ratings = 10    Variables related to booking and available days = 13</a:t>
          </a:r>
          <a:endParaRPr lang="en-IN" sz="1100" kern="1200"/>
        </a:p>
        <a:p>
          <a:pPr marL="57150" lvl="1" indent="-57150" algn="l" defTabSz="488950">
            <a:lnSpc>
              <a:spcPct val="90000"/>
            </a:lnSpc>
            <a:spcBef>
              <a:spcPct val="0"/>
            </a:spcBef>
            <a:spcAft>
              <a:spcPct val="15000"/>
            </a:spcAft>
            <a:buNone/>
          </a:pPr>
          <a:r>
            <a:rPr lang="en-IN" sz="1100" b="0" i="0" kern="1200"/>
            <a:t>Variables related to prices and revenue = 11     Variables related to tract census = 17</a:t>
          </a:r>
          <a:endParaRPr lang="en-IN" sz="1100" kern="1200"/>
        </a:p>
        <a:p>
          <a:pPr marL="57150" lvl="1" indent="-57150" algn="l" defTabSz="488950">
            <a:lnSpc>
              <a:spcPct val="90000"/>
            </a:lnSpc>
            <a:spcBef>
              <a:spcPct val="0"/>
            </a:spcBef>
            <a:spcAft>
              <a:spcPct val="15000"/>
            </a:spcAft>
            <a:buNone/>
          </a:pPr>
          <a:r>
            <a:rPr lang="en-IN" sz="1100" b="0" i="0" kern="1200"/>
            <a:t>Variables related to tract level </a:t>
          </a:r>
          <a:r>
            <a:rPr lang="en-IN" sz="1100" b="0" i="0" kern="1200" err="1"/>
            <a:t>superhosts</a:t>
          </a:r>
          <a:r>
            <a:rPr lang="en-IN" sz="1100" b="0" i="0" kern="1200"/>
            <a:t> = 10  Variables related to tract quartile = 4</a:t>
          </a:r>
          <a:endParaRPr lang="en-IN" sz="1100" kern="1200"/>
        </a:p>
      </dsp:txBody>
      <dsp:txXfrm rot="-5400000">
        <a:off x="1189990" y="1461737"/>
        <a:ext cx="6345710" cy="99710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9560D3-2740-4046-A652-03AC46E6B389}">
      <dsp:nvSpPr>
        <dsp:cNvPr id="0" name=""/>
        <dsp:cNvSpPr/>
      </dsp:nvSpPr>
      <dsp:spPr>
        <a:xfrm>
          <a:off x="0" y="6450"/>
          <a:ext cx="7842403" cy="11606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i="0" u="sng" kern="1200"/>
            <a:t>Objective:</a:t>
          </a:r>
          <a:r>
            <a:rPr lang="en-IN" sz="1600" b="1" i="0" kern="1200"/>
            <a:t> </a:t>
          </a:r>
          <a:r>
            <a:rPr lang="en-IN" sz="1600" b="0" i="0" kern="1200"/>
            <a:t>To do a tract level analysis and finding the factors affecting the average bookings at tract level</a:t>
          </a:r>
          <a:endParaRPr lang="en-IN" sz="1600" b="0" kern="1200"/>
        </a:p>
      </dsp:txBody>
      <dsp:txXfrm>
        <a:off x="56658" y="63108"/>
        <a:ext cx="7729087" cy="1047324"/>
      </dsp:txXfrm>
    </dsp:sp>
    <dsp:sp modelId="{AA52C19C-3443-421E-B024-669BA3DAA2A6}">
      <dsp:nvSpPr>
        <dsp:cNvPr id="0" name=""/>
        <dsp:cNvSpPr/>
      </dsp:nvSpPr>
      <dsp:spPr>
        <a:xfrm>
          <a:off x="0" y="1345650"/>
          <a:ext cx="7842403" cy="11606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u="sng" kern="1200"/>
            <a:t>Why this objective:</a:t>
          </a:r>
          <a:r>
            <a:rPr lang="en-US" sz="1600" b="0" i="0" u="sng" kern="1200"/>
            <a:t> </a:t>
          </a:r>
          <a:r>
            <a:rPr lang="en-US" sz="1600" b="0" i="0" u="none" kern="1200"/>
            <a:t>To help Airbnb review bookings at broader level and provide suggestions to host on factors to improve.</a:t>
          </a:r>
          <a:endParaRPr lang="en-IN" sz="1600" b="0" u="none" kern="1200"/>
        </a:p>
      </dsp:txBody>
      <dsp:txXfrm>
        <a:off x="56658" y="1402308"/>
        <a:ext cx="7729087" cy="1047324"/>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BF899B-45EB-49EB-ADBD-9F7C3B32AF78}">
      <dsp:nvSpPr>
        <dsp:cNvPr id="0" name=""/>
        <dsp:cNvSpPr/>
      </dsp:nvSpPr>
      <dsp:spPr>
        <a:xfrm>
          <a:off x="2560107" y="0"/>
          <a:ext cx="4023785" cy="4023785"/>
        </a:xfrm>
        <a:prstGeom prst="diamond">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307CBCB-0DDF-48CD-93EF-AC7A41B7E212}">
      <dsp:nvSpPr>
        <dsp:cNvPr id="0" name=""/>
        <dsp:cNvSpPr/>
      </dsp:nvSpPr>
      <dsp:spPr>
        <a:xfrm>
          <a:off x="2942367" y="382259"/>
          <a:ext cx="1569276" cy="156927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IN" sz="1300" b="1" kern="1200"/>
            <a:t>Pre-processing</a:t>
          </a:r>
        </a:p>
        <a:p>
          <a:pPr marL="57150" lvl="1" indent="-57150" algn="l" defTabSz="355600">
            <a:lnSpc>
              <a:spcPct val="90000"/>
            </a:lnSpc>
            <a:spcBef>
              <a:spcPct val="0"/>
            </a:spcBef>
            <a:spcAft>
              <a:spcPct val="15000"/>
            </a:spcAft>
            <a:buChar char="•"/>
          </a:pPr>
          <a:r>
            <a:rPr lang="en-IN" sz="800" kern="1200">
              <a:solidFill>
                <a:schemeClr val="bg1"/>
              </a:solidFill>
            </a:rPr>
            <a:t>Replaced categorical variables with mode of highest repeating class</a:t>
          </a:r>
        </a:p>
        <a:p>
          <a:pPr marL="57150" lvl="1" indent="-57150" algn="l" defTabSz="355600">
            <a:lnSpc>
              <a:spcPct val="90000"/>
            </a:lnSpc>
            <a:spcBef>
              <a:spcPct val="0"/>
            </a:spcBef>
            <a:spcAft>
              <a:spcPct val="15000"/>
            </a:spcAft>
            <a:buChar char="•"/>
          </a:pPr>
          <a:r>
            <a:rPr lang="en-IN" sz="800" kern="1200">
              <a:solidFill>
                <a:schemeClr val="bg1"/>
              </a:solidFill>
            </a:rPr>
            <a:t>Replaced interval variables with mean of the following values</a:t>
          </a:r>
        </a:p>
        <a:p>
          <a:pPr marL="57150" lvl="1" indent="-57150" algn="l" defTabSz="355600">
            <a:lnSpc>
              <a:spcPct val="90000"/>
            </a:lnSpc>
            <a:spcBef>
              <a:spcPct val="0"/>
            </a:spcBef>
            <a:spcAft>
              <a:spcPct val="15000"/>
            </a:spcAft>
            <a:buChar char="•"/>
          </a:pPr>
          <a:r>
            <a:rPr lang="en-IN" sz="800" kern="1200">
              <a:solidFill>
                <a:schemeClr val="bg1"/>
              </a:solidFill>
            </a:rPr>
            <a:t>Aggregated the data at tract level and took averages of the variables considered.</a:t>
          </a:r>
        </a:p>
      </dsp:txBody>
      <dsp:txXfrm>
        <a:off x="3018973" y="458865"/>
        <a:ext cx="1416064" cy="1416064"/>
      </dsp:txXfrm>
    </dsp:sp>
    <dsp:sp modelId="{0AD67781-6031-4238-B760-25AF18A49A6F}">
      <dsp:nvSpPr>
        <dsp:cNvPr id="0" name=""/>
        <dsp:cNvSpPr/>
      </dsp:nvSpPr>
      <dsp:spPr>
        <a:xfrm>
          <a:off x="4632356" y="382259"/>
          <a:ext cx="1569276" cy="156927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rtl="0">
            <a:lnSpc>
              <a:spcPct val="90000"/>
            </a:lnSpc>
            <a:spcBef>
              <a:spcPct val="0"/>
            </a:spcBef>
            <a:spcAft>
              <a:spcPct val="35000"/>
            </a:spcAft>
            <a:buNone/>
          </a:pPr>
          <a:r>
            <a:rPr lang="en-IN" sz="1300" b="1" kern="1200">
              <a:latin typeface="Arial"/>
            </a:rPr>
            <a:t>Model 1: Linear regression</a:t>
          </a:r>
          <a:r>
            <a:rPr lang="en-IN" sz="900" b="1" kern="1200">
              <a:latin typeface="Arial"/>
            </a:rPr>
            <a:t> </a:t>
          </a:r>
        </a:p>
        <a:p>
          <a:pPr marL="57150" lvl="1" indent="-57150" algn="l" defTabSz="311150" rtl="0">
            <a:lnSpc>
              <a:spcPct val="90000"/>
            </a:lnSpc>
            <a:spcBef>
              <a:spcPct val="0"/>
            </a:spcBef>
            <a:spcAft>
              <a:spcPct val="15000"/>
            </a:spcAft>
            <a:buChar char="•"/>
          </a:pPr>
          <a:r>
            <a:rPr lang="en-IN" sz="700" kern="1200">
              <a:latin typeface="Arial"/>
            </a:rPr>
            <a:t>Created Avg_booking variable which represents the average price per booking in one particular tract.</a:t>
          </a:r>
          <a:endParaRPr lang="en-US" sz="700" kern="1200"/>
        </a:p>
        <a:p>
          <a:pPr marL="57150" lvl="1" indent="-57150" algn="l" defTabSz="311150" rtl="0">
            <a:lnSpc>
              <a:spcPct val="90000"/>
            </a:lnSpc>
            <a:spcBef>
              <a:spcPct val="0"/>
            </a:spcBef>
            <a:spcAft>
              <a:spcPct val="15000"/>
            </a:spcAft>
            <a:buChar char="•"/>
          </a:pPr>
          <a:r>
            <a:rPr lang="en-IN" sz="700" b="0" kern="1200">
              <a:latin typeface="Arial"/>
            </a:rPr>
            <a:t>Included all the given variables except ID.</a:t>
          </a:r>
        </a:p>
        <a:p>
          <a:pPr marL="57150" lvl="1" indent="-57150" algn="l" defTabSz="311150" rtl="0">
            <a:lnSpc>
              <a:spcPct val="90000"/>
            </a:lnSpc>
            <a:spcBef>
              <a:spcPct val="0"/>
            </a:spcBef>
            <a:spcAft>
              <a:spcPct val="15000"/>
            </a:spcAft>
            <a:buChar char="•"/>
          </a:pPr>
          <a:r>
            <a:rPr lang="en-IN" sz="700" b="0" kern="1200">
              <a:latin typeface="Arial"/>
            </a:rPr>
            <a:t>Analyzed significance of individual variable</a:t>
          </a:r>
        </a:p>
        <a:p>
          <a:pPr marL="57150" lvl="1" indent="-57150" algn="l" defTabSz="311150" rtl="0">
            <a:lnSpc>
              <a:spcPct val="90000"/>
            </a:lnSpc>
            <a:spcBef>
              <a:spcPct val="0"/>
            </a:spcBef>
            <a:spcAft>
              <a:spcPct val="15000"/>
            </a:spcAft>
            <a:buChar char="•"/>
          </a:pPr>
          <a:r>
            <a:rPr lang="en-IN" sz="700" b="0" kern="1200">
              <a:latin typeface="Arial"/>
            </a:rPr>
            <a:t>Only 'tract_count_obs' proved significant</a:t>
          </a:r>
        </a:p>
      </dsp:txBody>
      <dsp:txXfrm>
        <a:off x="4708962" y="458865"/>
        <a:ext cx="1416064" cy="1416064"/>
      </dsp:txXfrm>
    </dsp:sp>
    <dsp:sp modelId="{EE83D4D7-A8E2-4415-8DB1-61D77E07F7C0}">
      <dsp:nvSpPr>
        <dsp:cNvPr id="0" name=""/>
        <dsp:cNvSpPr/>
      </dsp:nvSpPr>
      <dsp:spPr>
        <a:xfrm>
          <a:off x="2942367" y="2023727"/>
          <a:ext cx="1569276" cy="16663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rtl="0">
            <a:lnSpc>
              <a:spcPct val="90000"/>
            </a:lnSpc>
            <a:spcBef>
              <a:spcPct val="0"/>
            </a:spcBef>
            <a:spcAft>
              <a:spcPct val="35000"/>
            </a:spcAft>
            <a:buNone/>
          </a:pPr>
          <a:r>
            <a:rPr lang="en-IN" sz="1000" b="1" kern="1200">
              <a:solidFill>
                <a:schemeClr val="bg1"/>
              </a:solidFill>
            </a:rPr>
            <a:t>Model</a:t>
          </a:r>
          <a:r>
            <a:rPr lang="en-IN" sz="1000" b="1" kern="1200">
              <a:solidFill>
                <a:schemeClr val="bg1"/>
              </a:solidFill>
              <a:latin typeface="Arial"/>
            </a:rPr>
            <a:t> 2: Linear regression </a:t>
          </a:r>
          <a:r>
            <a:rPr lang="en-IN" sz="1000" b="1" kern="1200">
              <a:solidFill>
                <a:schemeClr val="bg1"/>
              </a:solidFill>
              <a:latin typeface="Arial"/>
              <a:cs typeface="Arial"/>
            </a:rPr>
            <a:t>including </a:t>
          </a:r>
          <a:r>
            <a:rPr lang="en-IN" sz="1000" b="1" kern="1200">
              <a:solidFill>
                <a:schemeClr val="bg1"/>
              </a:solidFill>
              <a:latin typeface="Calibri"/>
              <a:cs typeface="Calibri"/>
            </a:rPr>
            <a:t>polynomial terms with degree 2</a:t>
          </a:r>
        </a:p>
        <a:p>
          <a:pPr marL="57150" lvl="1" indent="-57150" algn="l" defTabSz="311150" rtl="0">
            <a:lnSpc>
              <a:spcPct val="90000"/>
            </a:lnSpc>
            <a:spcBef>
              <a:spcPct val="0"/>
            </a:spcBef>
            <a:spcAft>
              <a:spcPct val="15000"/>
            </a:spcAft>
            <a:buChar char="•"/>
          </a:pPr>
          <a:r>
            <a:rPr lang="en-IN" sz="700" kern="1200"/>
            <a:t>To improve the model fit created </a:t>
          </a:r>
          <a:r>
            <a:rPr lang="en-IN" sz="700" kern="1200">
              <a:latin typeface="Arial"/>
            </a:rPr>
            <a:t>polynomial regression which includes terms with degree 2</a:t>
          </a:r>
          <a:r>
            <a:rPr lang="en-IN" sz="700" kern="1200"/>
            <a:t>.</a:t>
          </a:r>
        </a:p>
        <a:p>
          <a:pPr marL="57150" lvl="1" indent="-57150" algn="l" defTabSz="311150" rtl="0">
            <a:lnSpc>
              <a:spcPct val="90000"/>
            </a:lnSpc>
            <a:spcBef>
              <a:spcPct val="0"/>
            </a:spcBef>
            <a:spcAft>
              <a:spcPct val="15000"/>
            </a:spcAft>
            <a:buChar char="•"/>
          </a:pPr>
          <a:r>
            <a:rPr lang="en-IN" sz="700" b="0" kern="1200">
              <a:latin typeface="Arial"/>
            </a:rPr>
            <a:t>Other interaction terms proved significant can be seen from the model output.</a:t>
          </a:r>
        </a:p>
        <a:p>
          <a:pPr marL="57150" lvl="1" indent="-57150" algn="l" defTabSz="311150" rtl="0">
            <a:lnSpc>
              <a:spcPct val="90000"/>
            </a:lnSpc>
            <a:spcBef>
              <a:spcPct val="0"/>
            </a:spcBef>
            <a:spcAft>
              <a:spcPct val="15000"/>
            </a:spcAft>
            <a:buChar char="•"/>
          </a:pPr>
          <a:r>
            <a:rPr lang="en-IN" sz="700" b="0" kern="1200">
              <a:latin typeface="Arial"/>
            </a:rPr>
            <a:t>Only significant factors with significance level of 0.05 are considered</a:t>
          </a:r>
        </a:p>
      </dsp:txBody>
      <dsp:txXfrm>
        <a:off x="3018973" y="2100333"/>
        <a:ext cx="1416064" cy="1513108"/>
      </dsp:txXfrm>
    </dsp:sp>
    <dsp:sp modelId="{A8CC3392-EAA9-4ACB-817E-1FAC1AA49109}">
      <dsp:nvSpPr>
        <dsp:cNvPr id="0" name=""/>
        <dsp:cNvSpPr/>
      </dsp:nvSpPr>
      <dsp:spPr>
        <a:xfrm>
          <a:off x="4632356" y="2072249"/>
          <a:ext cx="1569276" cy="1569276"/>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n-IN" sz="1300" b="1" kern="1200"/>
            <a:t>Model Validation</a:t>
          </a:r>
        </a:p>
        <a:p>
          <a:pPr marL="57150" lvl="1" indent="-57150" algn="l" defTabSz="355600">
            <a:lnSpc>
              <a:spcPct val="90000"/>
            </a:lnSpc>
            <a:spcBef>
              <a:spcPct val="0"/>
            </a:spcBef>
            <a:spcAft>
              <a:spcPct val="15000"/>
            </a:spcAft>
            <a:buChar char="•"/>
          </a:pPr>
          <a:r>
            <a:rPr lang="en-IN" sz="800" kern="1200"/>
            <a:t>Used a validation set and validated the development model.</a:t>
          </a:r>
        </a:p>
      </dsp:txBody>
      <dsp:txXfrm>
        <a:off x="4708962" y="2148855"/>
        <a:ext cx="1416064" cy="141606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B4DA77-13A2-4E64-AFFA-4CB654676FB5}">
      <dsp:nvSpPr>
        <dsp:cNvPr id="0" name=""/>
        <dsp:cNvSpPr/>
      </dsp:nvSpPr>
      <dsp:spPr>
        <a:xfrm>
          <a:off x="0" y="3044"/>
          <a:ext cx="7696889" cy="936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rtl="0">
            <a:lnSpc>
              <a:spcPct val="90000"/>
            </a:lnSpc>
            <a:spcBef>
              <a:spcPct val="0"/>
            </a:spcBef>
            <a:spcAft>
              <a:spcPct val="35000"/>
            </a:spcAft>
            <a:buNone/>
          </a:pPr>
          <a:r>
            <a:rPr lang="en-US" sz="1400" b="0" i="0" kern="1200"/>
            <a:t>The model and solution implemented can be extended to the host level, allowing for the prediction of optimum pricing based on various factors related to the hosts and the characteristics of the tract in which their listings are located.</a:t>
          </a:r>
          <a:endParaRPr lang="en-IN" sz="1400" kern="1200"/>
        </a:p>
      </dsp:txBody>
      <dsp:txXfrm>
        <a:off x="45692" y="48736"/>
        <a:ext cx="7605505" cy="844616"/>
      </dsp:txXfrm>
    </dsp:sp>
    <dsp:sp modelId="{7120DE04-3918-40CF-B8C4-6D6536D2F76A}">
      <dsp:nvSpPr>
        <dsp:cNvPr id="0" name=""/>
        <dsp:cNvSpPr/>
      </dsp:nvSpPr>
      <dsp:spPr>
        <a:xfrm>
          <a:off x="0" y="1083044"/>
          <a:ext cx="7696889" cy="936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b="0" i="0" kern="1200"/>
            <a:t>If implemented by Airbnb, this approach would enable hosts to receive an optimum suggested price that maximizes their number of bookings, allowing them to effectively regulate their listing prices based on this recommendation.</a:t>
          </a:r>
          <a:endParaRPr lang="en-IN" sz="1400" kern="1200"/>
        </a:p>
      </dsp:txBody>
      <dsp:txXfrm>
        <a:off x="45692" y="1128736"/>
        <a:ext cx="7605505" cy="84461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E52457-C5DB-4730-9405-0BD000F6BD4B}">
      <dsp:nvSpPr>
        <dsp:cNvPr id="0" name=""/>
        <dsp:cNvSpPr/>
      </dsp:nvSpPr>
      <dsp:spPr>
        <a:xfrm>
          <a:off x="0" y="35939"/>
          <a:ext cx="7559904" cy="631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r>
            <a:rPr lang="en-IN" sz="1200" b="0" kern="1200" dirty="0">
              <a:solidFill>
                <a:schemeClr val="bg1"/>
              </a:solidFill>
              <a:latin typeface="+mj-lt"/>
              <a:cs typeface="Calibri"/>
            </a:rPr>
            <a:t>Airbnb should think of making this superhost criteria bit more flexible and less generic.</a:t>
          </a:r>
          <a:endParaRPr lang="en-US" sz="1200" b="0" kern="1200" dirty="0">
            <a:solidFill>
              <a:schemeClr val="bg1"/>
            </a:solidFill>
            <a:latin typeface="+mj-lt"/>
            <a:cs typeface="Calibri"/>
          </a:endParaRPr>
        </a:p>
      </dsp:txBody>
      <dsp:txXfrm>
        <a:off x="30842" y="66781"/>
        <a:ext cx="7498220" cy="570116"/>
      </dsp:txXfrm>
    </dsp:sp>
    <dsp:sp modelId="{9D49158C-6B2D-4744-A9F5-BD750532148D}">
      <dsp:nvSpPr>
        <dsp:cNvPr id="0" name=""/>
        <dsp:cNvSpPr/>
      </dsp:nvSpPr>
      <dsp:spPr>
        <a:xfrm>
          <a:off x="0" y="702299"/>
          <a:ext cx="7559904" cy="631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endParaRPr lang="en-US" sz="1200" b="0" i="0" kern="1200">
            <a:latin typeface="Arial"/>
          </a:endParaRPr>
        </a:p>
      </dsp:txBody>
      <dsp:txXfrm>
        <a:off x="30842" y="733141"/>
        <a:ext cx="7498220" cy="570116"/>
      </dsp:txXfrm>
    </dsp:sp>
    <dsp:sp modelId="{3C3A2FFF-BB81-4EAC-BF48-7F766870A0B2}">
      <dsp:nvSpPr>
        <dsp:cNvPr id="0" name=""/>
        <dsp:cNvSpPr/>
      </dsp:nvSpPr>
      <dsp:spPr>
        <a:xfrm>
          <a:off x="0" y="1368659"/>
          <a:ext cx="7559904" cy="631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b="0" i="0" kern="1200"/>
            <a:t>Airbnb should consider offering monetary benefits to encourage hosts to become </a:t>
          </a:r>
          <a:r>
            <a:rPr lang="en-US" sz="1200" b="0" i="0" kern="1200" err="1"/>
            <a:t>superhosts</a:t>
          </a:r>
          <a:r>
            <a:rPr lang="en-US" sz="1200" b="0" i="0" kern="1200"/>
            <a:t>, as this could increase consumers willingness to pay and lead to a higher number of bookings due to improved service quality.</a:t>
          </a:r>
          <a:endParaRPr lang="en-IN" sz="1200" kern="1200"/>
        </a:p>
      </dsp:txBody>
      <dsp:txXfrm>
        <a:off x="30842" y="1399501"/>
        <a:ext cx="7498220" cy="570116"/>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E52457-C5DB-4730-9405-0BD000F6BD4B}">
      <dsp:nvSpPr>
        <dsp:cNvPr id="0" name=""/>
        <dsp:cNvSpPr/>
      </dsp:nvSpPr>
      <dsp:spPr>
        <a:xfrm>
          <a:off x="0" y="45937"/>
          <a:ext cx="7559904" cy="49907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rtl="0">
            <a:lnSpc>
              <a:spcPct val="90000"/>
            </a:lnSpc>
            <a:spcBef>
              <a:spcPct val="0"/>
            </a:spcBef>
            <a:spcAft>
              <a:spcPct val="35000"/>
            </a:spcAft>
            <a:buNone/>
          </a:pPr>
          <a:r>
            <a:rPr lang="en-US" sz="1200" b="0" i="0" kern="1200" dirty="0" err="1"/>
            <a:t>Alyakoob</a:t>
          </a:r>
          <a:r>
            <a:rPr lang="en-US" sz="1200" b="0" i="0" kern="1200" dirty="0"/>
            <a:t>, Mohammed, and Mohammad Rahman. "Airbnb: Is it a curse or a blessing for restaurant employment." (2018).</a:t>
          </a:r>
          <a:endParaRPr lang="en-US" sz="1200" b="0" kern="1200" dirty="0">
            <a:solidFill>
              <a:schemeClr val="bg1"/>
            </a:solidFill>
            <a:latin typeface="+mj-lt"/>
            <a:cs typeface="Calibri"/>
          </a:endParaRPr>
        </a:p>
      </dsp:txBody>
      <dsp:txXfrm>
        <a:off x="24363" y="70300"/>
        <a:ext cx="7511178" cy="450352"/>
      </dsp:txXfrm>
    </dsp:sp>
    <dsp:sp modelId="{F82A301C-2D71-4E2A-A002-0F8A8FB341BC}">
      <dsp:nvSpPr>
        <dsp:cNvPr id="0" name=""/>
        <dsp:cNvSpPr/>
      </dsp:nvSpPr>
      <dsp:spPr>
        <a:xfrm>
          <a:off x="0" y="582455"/>
          <a:ext cx="7559904" cy="49907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US" sz="1300" b="0" i="0" kern="1200" dirty="0" err="1"/>
            <a:t>Alyakoob</a:t>
          </a:r>
          <a:r>
            <a:rPr lang="en-US" sz="1300" b="0" i="0" kern="1200" dirty="0"/>
            <a:t>, Mohammed, and Mohammad S. Rahman. "Shared prosperity (or lack thereof) in the sharing economy." </a:t>
          </a:r>
          <a:r>
            <a:rPr lang="en-US" sz="1300" b="0" i="1" kern="1200" dirty="0"/>
            <a:t>Information Systems Research</a:t>
          </a:r>
          <a:r>
            <a:rPr lang="en-US" sz="1300" b="0" i="0" kern="1200" dirty="0"/>
            <a:t> 33.2 (2022): 638-658.</a:t>
          </a:r>
          <a:endParaRPr lang="en-US" sz="1300" kern="1200" dirty="0"/>
        </a:p>
      </dsp:txBody>
      <dsp:txXfrm>
        <a:off x="24363" y="606818"/>
        <a:ext cx="7511178" cy="450352"/>
      </dsp:txXfrm>
    </dsp:sp>
    <dsp:sp modelId="{86A41593-9C12-4EE0-98D1-1B1149C3CB6E}">
      <dsp:nvSpPr>
        <dsp:cNvPr id="0" name=""/>
        <dsp:cNvSpPr/>
      </dsp:nvSpPr>
      <dsp:spPr>
        <a:xfrm>
          <a:off x="0" y="1118973"/>
          <a:ext cx="7559904" cy="49907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IN" sz="1300" b="0" i="0" kern="1200" dirty="0"/>
            <a:t>https://www.theguardian.com/money/2019/dec/21/my-airbnb-superhost-stay-turned-into-a-super-disaster</a:t>
          </a:r>
          <a:endParaRPr lang="en-US" sz="1300" kern="1200" dirty="0"/>
        </a:p>
      </dsp:txBody>
      <dsp:txXfrm>
        <a:off x="24363" y="1143336"/>
        <a:ext cx="7511178" cy="450352"/>
      </dsp:txXfrm>
    </dsp:sp>
    <dsp:sp modelId="{475B7FD1-274A-4D28-94D6-6DDF6F899EAC}">
      <dsp:nvSpPr>
        <dsp:cNvPr id="0" name=""/>
        <dsp:cNvSpPr/>
      </dsp:nvSpPr>
      <dsp:spPr>
        <a:xfrm>
          <a:off x="0" y="1655491"/>
          <a:ext cx="7559904" cy="499078"/>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IN" sz="1300" b="0" i="0" kern="1200" dirty="0"/>
            <a:t>https://community.withairbnb.com/t5/Ask-about-your-listing/Is-Superhost-status-worth-the-angst-of-trying-to-keep-it/m-p/1833624</a:t>
          </a:r>
          <a:endParaRPr lang="en-US" sz="1300" kern="1200" dirty="0"/>
        </a:p>
      </dsp:txBody>
      <dsp:txXfrm>
        <a:off x="24363" y="1679854"/>
        <a:ext cx="7511178" cy="4503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9560D3-2740-4046-A652-03AC46E6B389}">
      <dsp:nvSpPr>
        <dsp:cNvPr id="0" name=""/>
        <dsp:cNvSpPr/>
      </dsp:nvSpPr>
      <dsp:spPr>
        <a:xfrm>
          <a:off x="0" y="5186"/>
          <a:ext cx="7842403" cy="9547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1" i="0" u="sng" kern="1200"/>
            <a:t>Objective:</a:t>
          </a:r>
          <a:r>
            <a:rPr lang="en-IN" sz="1600" b="1" i="0" kern="1200"/>
            <a:t> </a:t>
          </a:r>
          <a:r>
            <a:rPr lang="en-IN" sz="1600" b="0" i="0" kern="1200"/>
            <a:t>T</a:t>
          </a:r>
          <a:r>
            <a:rPr lang="en-US" sz="1600" b="0" i="0" kern="1200"/>
            <a:t>o evaluate the performance of the </a:t>
          </a:r>
          <a:r>
            <a:rPr lang="en-US" sz="1600" b="0" i="0" kern="1200" err="1"/>
            <a:t>superhost</a:t>
          </a:r>
          <a:r>
            <a:rPr lang="en-US" sz="1600" b="0" i="0" kern="1200"/>
            <a:t> status criteria by Airbnb.</a:t>
          </a:r>
          <a:endParaRPr lang="en-IN" sz="1600" kern="1200"/>
        </a:p>
      </dsp:txBody>
      <dsp:txXfrm>
        <a:off x="46606" y="51792"/>
        <a:ext cx="7749191" cy="861508"/>
      </dsp:txXfrm>
    </dsp:sp>
    <dsp:sp modelId="{AA52C19C-3443-421E-B024-669BA3DAA2A6}">
      <dsp:nvSpPr>
        <dsp:cNvPr id="0" name=""/>
        <dsp:cNvSpPr/>
      </dsp:nvSpPr>
      <dsp:spPr>
        <a:xfrm>
          <a:off x="0" y="1106786"/>
          <a:ext cx="7842403" cy="95472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i="0" u="sng" kern="1200"/>
            <a:t>Why this objective:</a:t>
          </a:r>
          <a:r>
            <a:rPr lang="en-US" sz="1600" b="1" i="0" u="none" kern="1200"/>
            <a:t> </a:t>
          </a:r>
          <a:r>
            <a:rPr lang="en-US" sz="1600" b="0" i="0" u="none" kern="1200"/>
            <a:t>The idea is to deep dive and understand how can Airbnb make changes to their </a:t>
          </a:r>
          <a:r>
            <a:rPr lang="en-US" sz="1600" b="0" i="0" u="none" kern="1200" err="1"/>
            <a:t>superhost</a:t>
          </a:r>
          <a:r>
            <a:rPr lang="en-US" sz="1600" b="0" i="0" u="none" kern="1200"/>
            <a:t> program to draw more monetary value.</a:t>
          </a:r>
          <a:endParaRPr lang="en-IN" sz="1600" b="0" u="none" kern="1200"/>
        </a:p>
      </dsp:txBody>
      <dsp:txXfrm>
        <a:off x="46606" y="1153392"/>
        <a:ext cx="7749191" cy="86150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2396A9-6179-4BC0-8674-BF8550C30E0A}">
      <dsp:nvSpPr>
        <dsp:cNvPr id="0" name=""/>
        <dsp:cNvSpPr/>
      </dsp:nvSpPr>
      <dsp:spPr>
        <a:xfrm>
          <a:off x="0" y="225753"/>
          <a:ext cx="7814248"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err="1"/>
            <a:t>df</a:t>
          </a:r>
          <a:r>
            <a:rPr lang="en-IN" sz="1500" b="0" i="0" kern="1200"/>
            <a:t>['</a:t>
          </a:r>
          <a:r>
            <a:rPr lang="en-IN" sz="1500" b="0" i="0" kern="1200" err="1"/>
            <a:t>listings_per_host</a:t>
          </a:r>
          <a:r>
            <a:rPr lang="en-IN" sz="1500" b="0" i="0" kern="1200"/>
            <a:t>'] = </a:t>
          </a:r>
          <a:r>
            <a:rPr lang="en-IN" sz="1500" b="0" i="0" kern="1200" err="1"/>
            <a:t>df.groupby</a:t>
          </a:r>
          <a:r>
            <a:rPr lang="en-IN" sz="1500" b="0" i="0" kern="1200"/>
            <a:t>('Airbnb </a:t>
          </a:r>
          <a:r>
            <a:rPr lang="en-IN" sz="1500" b="0" i="0" kern="1200" err="1"/>
            <a:t>HostID</a:t>
          </a:r>
          <a:r>
            <a:rPr lang="en-IN" sz="1500" b="0" i="0" kern="1200"/>
            <a:t>')['Airbnb Property ID'].transform('count')</a:t>
          </a:r>
          <a:endParaRPr lang="en-IN" sz="1500" kern="1200"/>
        </a:p>
      </dsp:txBody>
      <dsp:txXfrm>
        <a:off x="17134" y="242887"/>
        <a:ext cx="7779980" cy="316732"/>
      </dsp:txXfrm>
    </dsp:sp>
    <dsp:sp modelId="{12952998-36A5-4725-8025-B004EEA399D1}">
      <dsp:nvSpPr>
        <dsp:cNvPr id="0" name=""/>
        <dsp:cNvSpPr/>
      </dsp:nvSpPr>
      <dsp:spPr>
        <a:xfrm>
          <a:off x="0" y="619953"/>
          <a:ext cx="7814248"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df['avg_availability'] = df['available_days'] / df['listings_per_host'] </a:t>
          </a:r>
          <a:endParaRPr lang="en-IN" sz="1500" kern="1200"/>
        </a:p>
      </dsp:txBody>
      <dsp:txXfrm>
        <a:off x="17134" y="637087"/>
        <a:ext cx="7779980" cy="316732"/>
      </dsp:txXfrm>
    </dsp:sp>
    <dsp:sp modelId="{D6EBC44D-3AFA-4717-8FA8-594E81070067}">
      <dsp:nvSpPr>
        <dsp:cNvPr id="0" name=""/>
        <dsp:cNvSpPr/>
      </dsp:nvSpPr>
      <dsp:spPr>
        <a:xfrm>
          <a:off x="0" y="1014153"/>
          <a:ext cx="7814248"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err="1"/>
            <a:t>df</a:t>
          </a:r>
          <a:r>
            <a:rPr lang="en-IN" sz="1500" b="0" i="0" kern="1200"/>
            <a:t>['</a:t>
          </a:r>
          <a:r>
            <a:rPr lang="en-IN" sz="1500" b="0" i="0" kern="1200" err="1"/>
            <a:t>avg_price</a:t>
          </a:r>
          <a:r>
            <a:rPr lang="en-IN" sz="1500" b="0" i="0" kern="1200"/>
            <a:t>'] = </a:t>
          </a:r>
          <a:r>
            <a:rPr lang="en-IN" sz="1500" b="0" i="0" kern="1200" err="1"/>
            <a:t>df</a:t>
          </a:r>
          <a:r>
            <a:rPr lang="en-IN" sz="1500" b="0" i="0" kern="1200"/>
            <a:t>['</a:t>
          </a:r>
          <a:r>
            <a:rPr lang="en-IN" sz="1500" b="0" i="0" kern="1200" err="1"/>
            <a:t>available_days_aveListedPrice</a:t>
          </a:r>
          <a:r>
            <a:rPr lang="en-IN" sz="1500" b="0" i="0" kern="1200"/>
            <a:t>'] / </a:t>
          </a:r>
          <a:r>
            <a:rPr lang="en-IN" sz="1500" b="0" i="0" kern="1200" err="1"/>
            <a:t>df</a:t>
          </a:r>
          <a:r>
            <a:rPr lang="en-IN" sz="1500" b="0" i="0" kern="1200"/>
            <a:t>['</a:t>
          </a:r>
          <a:r>
            <a:rPr lang="en-IN" sz="1500" b="0" i="0" kern="1200" err="1"/>
            <a:t>listings_per_host</a:t>
          </a:r>
          <a:r>
            <a:rPr lang="en-IN" sz="1500" b="0" i="0" kern="1200"/>
            <a:t>']</a:t>
          </a:r>
          <a:endParaRPr lang="en-IN" sz="1500" kern="1200"/>
        </a:p>
      </dsp:txBody>
      <dsp:txXfrm>
        <a:off x="17134" y="1031287"/>
        <a:ext cx="7779980" cy="3167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753744-A4B8-49ED-A0B4-E65EC21461C7}">
      <dsp:nvSpPr>
        <dsp:cNvPr id="0" name=""/>
        <dsp:cNvSpPr/>
      </dsp:nvSpPr>
      <dsp:spPr>
        <a:xfrm>
          <a:off x="0" y="0"/>
          <a:ext cx="7814247" cy="7488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IN" sz="1600" b="0" i="0" kern="1200"/>
            <a:t>'</a:t>
          </a:r>
          <a:r>
            <a:rPr lang="en-IN" sz="1600" b="0" i="0" kern="1200" err="1"/>
            <a:t>account_age</a:t>
          </a:r>
          <a:r>
            <a:rPr lang="en-IN" sz="1600" b="0" i="0" kern="1200"/>
            <a:t>', '</a:t>
          </a:r>
          <a:r>
            <a:rPr lang="en-IN" sz="1600" b="0" i="0" kern="1200" err="1"/>
            <a:t>numReviews_pastYear</a:t>
          </a:r>
          <a:r>
            <a:rPr lang="en-IN" sz="1600" b="0" i="0" kern="1200"/>
            <a:t>’, '</a:t>
          </a:r>
          <a:r>
            <a:rPr lang="en-IN" sz="1600" b="0" i="0" kern="1200" err="1"/>
            <a:t>listings_per_host</a:t>
          </a:r>
          <a:r>
            <a:rPr lang="en-IN" sz="1600" b="0" i="0" kern="1200"/>
            <a:t>', '</a:t>
          </a:r>
          <a:r>
            <a:rPr lang="en-IN" sz="1600" b="0" i="0" kern="1200" err="1"/>
            <a:t>avg_availability</a:t>
          </a:r>
          <a:r>
            <a:rPr lang="en-IN" sz="1600" b="0" i="0" kern="1200"/>
            <a:t>', '</a:t>
          </a:r>
          <a:r>
            <a:rPr lang="en-IN" sz="1600" b="0" i="0" kern="1200" err="1"/>
            <a:t>avg_price</a:t>
          </a:r>
          <a:r>
            <a:rPr lang="en-IN" sz="1600" b="0" i="0" kern="1200"/>
            <a:t>’, '</a:t>
          </a:r>
          <a:r>
            <a:rPr lang="en-IN" sz="1600" b="0" i="0" kern="1200" err="1"/>
            <a:t>prev_host_is_superhost</a:t>
          </a:r>
          <a:r>
            <a:rPr lang="en-IN" sz="1600" b="0" i="0" kern="1200"/>
            <a:t>', '</a:t>
          </a:r>
          <a:r>
            <a:rPr lang="en-IN" sz="1600" b="0" i="0" kern="1200" err="1"/>
            <a:t>prev_year_superhosts</a:t>
          </a:r>
          <a:r>
            <a:rPr lang="en-IN" sz="1600" b="0" i="0" kern="1200"/>
            <a:t>'</a:t>
          </a:r>
          <a:endParaRPr lang="en-IN" sz="1600" kern="1200"/>
        </a:p>
      </dsp:txBody>
      <dsp:txXfrm>
        <a:off x="36553" y="36553"/>
        <a:ext cx="7741141" cy="67569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B3AB52-02B8-4F8B-9D3C-F5CD4B066E18}">
      <dsp:nvSpPr>
        <dsp:cNvPr id="0" name=""/>
        <dsp:cNvSpPr/>
      </dsp:nvSpPr>
      <dsp:spPr>
        <a:xfrm>
          <a:off x="0" y="482650"/>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No monetary incentive for being a super host.</a:t>
          </a:r>
          <a:endParaRPr lang="en-IN" sz="1500" kern="1200"/>
        </a:p>
      </dsp:txBody>
      <dsp:txXfrm>
        <a:off x="17134" y="499784"/>
        <a:ext cx="7525277" cy="316732"/>
      </dsp:txXfrm>
    </dsp:sp>
    <dsp:sp modelId="{5EA65B8C-CE1B-40A2-A429-1BAED00B0937}">
      <dsp:nvSpPr>
        <dsp:cNvPr id="0" name=""/>
        <dsp:cNvSpPr/>
      </dsp:nvSpPr>
      <dsp:spPr>
        <a:xfrm>
          <a:off x="0" y="876850"/>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Revenue is not being affected by superhost status.</a:t>
          </a:r>
          <a:endParaRPr lang="en-IN" sz="1500" kern="1200"/>
        </a:p>
      </dsp:txBody>
      <dsp:txXfrm>
        <a:off x="17134" y="893984"/>
        <a:ext cx="7525277" cy="316732"/>
      </dsp:txXfrm>
    </dsp:sp>
    <dsp:sp modelId="{BFFB1976-FA27-4453-B0B4-A4E3286CB1B4}">
      <dsp:nvSpPr>
        <dsp:cNvPr id="0" name=""/>
        <dsp:cNvSpPr/>
      </dsp:nvSpPr>
      <dsp:spPr>
        <a:xfrm>
          <a:off x="0" y="1271049"/>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So, there is good churn from superhost status.</a:t>
          </a:r>
          <a:endParaRPr lang="en-IN" sz="1500" kern="1200"/>
        </a:p>
      </dsp:txBody>
      <dsp:txXfrm>
        <a:off x="17134" y="1288183"/>
        <a:ext cx="7525277" cy="316732"/>
      </dsp:txXfrm>
    </dsp:sp>
    <dsp:sp modelId="{57D731D9-C072-4074-8799-F1686A999F8E}">
      <dsp:nvSpPr>
        <dsp:cNvPr id="0" name=""/>
        <dsp:cNvSpPr/>
      </dsp:nvSpPr>
      <dsp:spPr>
        <a:xfrm>
          <a:off x="0" y="1665250"/>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Churn preventing factors are age of host, average listing price, average availability. </a:t>
          </a:r>
          <a:endParaRPr lang="en-IN" sz="1500" kern="1200"/>
        </a:p>
      </dsp:txBody>
      <dsp:txXfrm>
        <a:off x="17134" y="1682384"/>
        <a:ext cx="7525277" cy="316732"/>
      </dsp:txXfrm>
    </dsp:sp>
    <dsp:sp modelId="{BE8D4FAD-C150-4392-B618-E96A3F9DAC53}">
      <dsp:nvSpPr>
        <dsp:cNvPr id="0" name=""/>
        <dsp:cNvSpPr/>
      </dsp:nvSpPr>
      <dsp:spPr>
        <a:xfrm>
          <a:off x="0" y="2059450"/>
          <a:ext cx="7559545" cy="3510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IN" sz="1500" b="0" i="0" kern="1200"/>
            <a:t>These indicate those who are hosts from long time are only not churning. </a:t>
          </a:r>
          <a:endParaRPr lang="en-IN" sz="1500" kern="1200"/>
        </a:p>
      </dsp:txBody>
      <dsp:txXfrm>
        <a:off x="17134" y="2076584"/>
        <a:ext cx="7525277" cy="31673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EA0FAE-35EA-4D4E-8656-E57A47532BFA}">
      <dsp:nvSpPr>
        <dsp:cNvPr id="0" name=""/>
        <dsp:cNvSpPr/>
      </dsp:nvSpPr>
      <dsp:spPr>
        <a:xfrm>
          <a:off x="0" y="1788"/>
          <a:ext cx="3098925" cy="304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IN" sz="1300" b="0" i="0" kern="1200"/>
            <a:t>Provide monetary value to superhost</a:t>
          </a:r>
          <a:endParaRPr lang="en-IN" sz="1300" kern="1200"/>
        </a:p>
      </dsp:txBody>
      <dsp:txXfrm>
        <a:off x="14850" y="16638"/>
        <a:ext cx="3069225" cy="2745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0074E04-9FA7-4502-AB02-9272A8C7031F}">
      <dsp:nvSpPr>
        <dsp:cNvPr id="0" name=""/>
        <dsp:cNvSpPr/>
      </dsp:nvSpPr>
      <dsp:spPr>
        <a:xfrm>
          <a:off x="0" y="1788"/>
          <a:ext cx="5588389" cy="30420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l" defTabSz="577850">
            <a:lnSpc>
              <a:spcPct val="90000"/>
            </a:lnSpc>
            <a:spcBef>
              <a:spcPct val="0"/>
            </a:spcBef>
            <a:spcAft>
              <a:spcPct val="35000"/>
            </a:spcAft>
            <a:buNone/>
          </a:pPr>
          <a:r>
            <a:rPr lang="en-IN" sz="1300" b="0" i="0" kern="1200"/>
            <a:t>Total Value = Willingness to pay – marginal cost - transactional cost</a:t>
          </a:r>
          <a:endParaRPr lang="en-IN" sz="1300" kern="1200"/>
        </a:p>
      </dsp:txBody>
      <dsp:txXfrm>
        <a:off x="14850" y="16638"/>
        <a:ext cx="5558689" cy="27450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pn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41266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05998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89910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50433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592392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662466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17997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86722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58717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67400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If a new host want to list his property, from this he can get suggestions such as the tract selection and the price that can be put up.</a:t>
            </a:r>
          </a:p>
          <a:p>
            <a:pPr marL="0" indent="0">
              <a:buNone/>
            </a:pPr>
            <a:r>
              <a:rPr lang="en-US"/>
              <a:t>As the analysis from Business problem 2 suggests that setting up in a tract which already have listings can be seen positive at first.</a:t>
            </a:r>
          </a:p>
          <a:p>
            <a:pPr marL="0" indent="0">
              <a:buNone/>
            </a:pPr>
            <a:r>
              <a:rPr lang="en-US"/>
              <a:t>But after a point, the tract becomes overcrowded and any additional listing will effect negatively in the number of bookings. To solve that problem, we can use as HHI to gain further insights on tract selection.</a:t>
            </a:r>
          </a:p>
        </p:txBody>
      </p:sp>
    </p:spTree>
    <p:extLst>
      <p:ext uri="{BB962C8B-B14F-4D97-AF65-F5344CB8AC3E}">
        <p14:creationId xmlns:p14="http://schemas.microsoft.com/office/powerpoint/2010/main" val="1988824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72827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In the regression equation, by keeping all the remaining predictors constant for one particular host, vary average booking price from zero to infinity and see how number of bookings being varied w.r.t to that. We can find for a particular price point there will be maximum number of bookings.</a:t>
            </a:r>
            <a:endParaRPr/>
          </a:p>
        </p:txBody>
      </p:sp>
    </p:spTree>
    <p:extLst>
      <p:ext uri="{BB962C8B-B14F-4D97-AF65-F5344CB8AC3E}">
        <p14:creationId xmlns:p14="http://schemas.microsoft.com/office/powerpoint/2010/main" val="4576254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dirty="0"/>
              <a:t>Some snippets of hosts being not happy with </a:t>
            </a:r>
            <a:r>
              <a:rPr lang="en-US" dirty="0" err="1"/>
              <a:t>airbnb</a:t>
            </a:r>
            <a:r>
              <a:rPr lang="en-US" dirty="0"/>
              <a:t>.</a:t>
            </a:r>
          </a:p>
          <a:p>
            <a:pPr marL="0" indent="0">
              <a:buNone/>
            </a:pPr>
            <a:r>
              <a:rPr lang="en-US" dirty="0"/>
              <a:t>Especially even very less number of negative reviews can make </a:t>
            </a:r>
            <a:r>
              <a:rPr lang="en-US" dirty="0" err="1"/>
              <a:t>airbnb</a:t>
            </a:r>
            <a:r>
              <a:rPr lang="en-US" dirty="0"/>
              <a:t> withdrew </a:t>
            </a:r>
            <a:r>
              <a:rPr lang="en-US" dirty="0" err="1"/>
              <a:t>superhost</a:t>
            </a:r>
            <a:r>
              <a:rPr lang="en-US" dirty="0"/>
              <a:t> status.</a:t>
            </a:r>
          </a:p>
          <a:p>
            <a:pPr marL="0" indent="0">
              <a:buNone/>
            </a:pPr>
            <a:endParaRPr lang="en-US" dirty="0"/>
          </a:p>
        </p:txBody>
      </p:sp>
    </p:spTree>
    <p:extLst>
      <p:ext uri="{BB962C8B-B14F-4D97-AF65-F5344CB8AC3E}">
        <p14:creationId xmlns:p14="http://schemas.microsoft.com/office/powerpoint/2010/main" val="35500127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dirty="0"/>
              <a:t>The </a:t>
            </a:r>
            <a:r>
              <a:rPr lang="en-US" dirty="0" err="1"/>
              <a:t>superhost</a:t>
            </a:r>
            <a:r>
              <a:rPr lang="en-US" dirty="0"/>
              <a:t> model can be changed to make it more transparent.</a:t>
            </a:r>
          </a:p>
          <a:p>
            <a:pPr marL="0" indent="0">
              <a:buNone/>
            </a:pPr>
            <a:r>
              <a:rPr lang="en-US" dirty="0"/>
              <a:t>As can be seen above there are no significant advantages for being a </a:t>
            </a:r>
            <a:r>
              <a:rPr lang="en-US" dirty="0" err="1"/>
              <a:t>superhost</a:t>
            </a:r>
            <a:r>
              <a:rPr lang="en-US" dirty="0"/>
              <a:t>.</a:t>
            </a:r>
          </a:p>
          <a:p>
            <a:pPr marL="0" indent="0">
              <a:buNone/>
            </a:pPr>
            <a:r>
              <a:rPr lang="en-US" dirty="0"/>
              <a:t>They should find some way to incentivize hosts to become </a:t>
            </a:r>
            <a:r>
              <a:rPr lang="en-US" dirty="0" err="1"/>
              <a:t>superhosts</a:t>
            </a:r>
            <a:r>
              <a:rPr lang="en-US" dirty="0"/>
              <a:t>.</a:t>
            </a:r>
          </a:p>
          <a:p>
            <a:pPr marL="0" indent="0">
              <a:buNone/>
            </a:pPr>
            <a:r>
              <a:rPr lang="en-US" dirty="0"/>
              <a:t>Our solution is to give monetary advantage, which may hit profits of </a:t>
            </a:r>
            <a:r>
              <a:rPr lang="en-US" dirty="0" err="1"/>
              <a:t>airbnb</a:t>
            </a:r>
            <a:r>
              <a:rPr lang="en-US" dirty="0"/>
              <a:t> for a brief time, but because of that number of hosts will be increased. Which will </a:t>
            </a:r>
            <a:r>
              <a:rPr lang="en-US" dirty="0" err="1"/>
              <a:t>inturn</a:t>
            </a:r>
            <a:r>
              <a:rPr lang="en-US" dirty="0"/>
              <a:t> increase number of customers</a:t>
            </a:r>
          </a:p>
        </p:txBody>
      </p:sp>
    </p:spTree>
    <p:extLst>
      <p:ext uri="{BB962C8B-B14F-4D97-AF65-F5344CB8AC3E}">
        <p14:creationId xmlns:p14="http://schemas.microsoft.com/office/powerpoint/2010/main" val="3389325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dirty="0"/>
              <a:t>The </a:t>
            </a:r>
            <a:r>
              <a:rPr lang="en-US" dirty="0" err="1"/>
              <a:t>superhost</a:t>
            </a:r>
            <a:r>
              <a:rPr lang="en-US" dirty="0"/>
              <a:t> model can be changed to make it more transparent.</a:t>
            </a:r>
          </a:p>
          <a:p>
            <a:pPr marL="0" indent="0">
              <a:buNone/>
            </a:pPr>
            <a:r>
              <a:rPr lang="en-US" dirty="0"/>
              <a:t>As can be seen above there are no significant advantages for being a </a:t>
            </a:r>
            <a:r>
              <a:rPr lang="en-US" dirty="0" err="1"/>
              <a:t>superhost</a:t>
            </a:r>
            <a:r>
              <a:rPr lang="en-US" dirty="0"/>
              <a:t>.</a:t>
            </a:r>
          </a:p>
          <a:p>
            <a:pPr marL="0" indent="0">
              <a:buNone/>
            </a:pPr>
            <a:r>
              <a:rPr lang="en-US" dirty="0"/>
              <a:t>They should find some way to incentivize hosts to become </a:t>
            </a:r>
            <a:r>
              <a:rPr lang="en-US" dirty="0" err="1"/>
              <a:t>superhosts</a:t>
            </a:r>
            <a:r>
              <a:rPr lang="en-US" dirty="0"/>
              <a:t>.</a:t>
            </a:r>
          </a:p>
          <a:p>
            <a:pPr marL="0" indent="0">
              <a:buNone/>
            </a:pPr>
            <a:r>
              <a:rPr lang="en-US" dirty="0"/>
              <a:t>Our solution is to give monetary advantage, which may hit profits of </a:t>
            </a:r>
            <a:r>
              <a:rPr lang="en-US" dirty="0" err="1"/>
              <a:t>airbnb</a:t>
            </a:r>
            <a:r>
              <a:rPr lang="en-US" dirty="0"/>
              <a:t> for a brief time, but because of that number of hosts will be increased. Which will </a:t>
            </a:r>
            <a:r>
              <a:rPr lang="en-US" dirty="0" err="1"/>
              <a:t>inturn</a:t>
            </a:r>
            <a:r>
              <a:rPr lang="en-US" dirty="0"/>
              <a:t> increase number of customers</a:t>
            </a:r>
          </a:p>
        </p:txBody>
      </p:sp>
    </p:spTree>
    <p:extLst>
      <p:ext uri="{BB962C8B-B14F-4D97-AF65-F5344CB8AC3E}">
        <p14:creationId xmlns:p14="http://schemas.microsoft.com/office/powerpoint/2010/main" val="1097909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39314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81234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0039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50114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36845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15773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f5e6061853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f5e6061853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984008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4300" y="1079004"/>
            <a:ext cx="5007300" cy="21948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6800">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852563" y="3464767"/>
            <a:ext cx="3815400" cy="214800"/>
          </a:xfrm>
          <a:prstGeom prst="rect">
            <a:avLst/>
          </a:prstGeom>
          <a:noFill/>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600">
                <a:latin typeface="Arimo"/>
                <a:ea typeface="Arimo"/>
                <a:cs typeface="Arimo"/>
                <a:sym typeface="Arim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1" name="Google Shape;11;p2"/>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2;p2"/>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a:off x="1641574" y="1361075"/>
            <a:ext cx="2774400" cy="44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2" name="Google Shape;62;p13"/>
          <p:cNvSpPr txBox="1">
            <a:spLocks noGrp="1"/>
          </p:cNvSpPr>
          <p:nvPr>
            <p:ph type="subTitle" idx="1"/>
          </p:nvPr>
        </p:nvSpPr>
        <p:spPr>
          <a:xfrm>
            <a:off x="1641561" y="2007860"/>
            <a:ext cx="2230500" cy="5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3" name="Google Shape;63;p13"/>
          <p:cNvSpPr txBox="1">
            <a:spLocks noGrp="1"/>
          </p:cNvSpPr>
          <p:nvPr>
            <p:ph type="title" idx="2" hasCustomPrompt="1"/>
          </p:nvPr>
        </p:nvSpPr>
        <p:spPr>
          <a:xfrm>
            <a:off x="806111" y="1859125"/>
            <a:ext cx="711900" cy="3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4" name="Google Shape;64;p13"/>
          <p:cNvSpPr txBox="1">
            <a:spLocks noGrp="1"/>
          </p:cNvSpPr>
          <p:nvPr>
            <p:ph type="title" idx="3"/>
          </p:nvPr>
        </p:nvSpPr>
        <p:spPr>
          <a:xfrm>
            <a:off x="5499274" y="1361075"/>
            <a:ext cx="2831700" cy="44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5" name="Google Shape;65;p13"/>
          <p:cNvSpPr txBox="1">
            <a:spLocks noGrp="1"/>
          </p:cNvSpPr>
          <p:nvPr>
            <p:ph type="subTitle" idx="4"/>
          </p:nvPr>
        </p:nvSpPr>
        <p:spPr>
          <a:xfrm>
            <a:off x="5499261" y="2007860"/>
            <a:ext cx="2230500" cy="5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6" name="Google Shape;66;p13"/>
          <p:cNvSpPr txBox="1">
            <a:spLocks noGrp="1"/>
          </p:cNvSpPr>
          <p:nvPr>
            <p:ph type="title" idx="5" hasCustomPrompt="1"/>
          </p:nvPr>
        </p:nvSpPr>
        <p:spPr>
          <a:xfrm>
            <a:off x="4663811" y="1859125"/>
            <a:ext cx="711900" cy="3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7" name="Google Shape;67;p13"/>
          <p:cNvSpPr txBox="1">
            <a:spLocks noGrp="1"/>
          </p:cNvSpPr>
          <p:nvPr>
            <p:ph type="title" idx="6"/>
          </p:nvPr>
        </p:nvSpPr>
        <p:spPr>
          <a:xfrm>
            <a:off x="1641574" y="3103675"/>
            <a:ext cx="2774400" cy="44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8" name="Google Shape;68;p13"/>
          <p:cNvSpPr txBox="1">
            <a:spLocks noGrp="1"/>
          </p:cNvSpPr>
          <p:nvPr>
            <p:ph type="subTitle" idx="7"/>
          </p:nvPr>
        </p:nvSpPr>
        <p:spPr>
          <a:xfrm>
            <a:off x="1641561" y="3750460"/>
            <a:ext cx="2230500" cy="5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 name="Google Shape;69;p13"/>
          <p:cNvSpPr txBox="1">
            <a:spLocks noGrp="1"/>
          </p:cNvSpPr>
          <p:nvPr>
            <p:ph type="title" idx="8" hasCustomPrompt="1"/>
          </p:nvPr>
        </p:nvSpPr>
        <p:spPr>
          <a:xfrm>
            <a:off x="806111" y="3601725"/>
            <a:ext cx="711900" cy="3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0" name="Google Shape;70;p13"/>
          <p:cNvSpPr txBox="1">
            <a:spLocks noGrp="1"/>
          </p:cNvSpPr>
          <p:nvPr>
            <p:ph type="title" idx="9"/>
          </p:nvPr>
        </p:nvSpPr>
        <p:spPr>
          <a:xfrm>
            <a:off x="5499274" y="3103675"/>
            <a:ext cx="2831700" cy="4434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7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1" name="Google Shape;71;p13"/>
          <p:cNvSpPr txBox="1">
            <a:spLocks noGrp="1"/>
          </p:cNvSpPr>
          <p:nvPr>
            <p:ph type="subTitle" idx="13"/>
          </p:nvPr>
        </p:nvSpPr>
        <p:spPr>
          <a:xfrm>
            <a:off x="5499261" y="3750460"/>
            <a:ext cx="2230500" cy="5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14" hasCustomPrompt="1"/>
          </p:nvPr>
        </p:nvSpPr>
        <p:spPr>
          <a:xfrm>
            <a:off x="4663811" y="3601725"/>
            <a:ext cx="711900" cy="347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73" name="Google Shape;73;p13"/>
          <p:cNvSpPr txBox="1">
            <a:spLocks noGrp="1"/>
          </p:cNvSpPr>
          <p:nvPr>
            <p:ph type="title" idx="15"/>
          </p:nvPr>
        </p:nvSpPr>
        <p:spPr>
          <a:xfrm>
            <a:off x="714300" y="553450"/>
            <a:ext cx="7715400" cy="605700"/>
          </a:xfrm>
          <a:prstGeom prst="rect">
            <a:avLst/>
          </a:prstGeom>
        </p:spPr>
        <p:txBody>
          <a:bodyPr spcFirstLastPara="1" wrap="square" lIns="91425" tIns="91425" rIns="91425" bIns="91425" anchor="t" anchorCtr="0">
            <a:noAutofit/>
          </a:bodyPr>
          <a:lstStyle>
            <a:lvl1pPr lvl="0" rtl="0">
              <a:spcBef>
                <a:spcPts val="0"/>
              </a:spcBef>
              <a:spcAft>
                <a:spcPts val="0"/>
              </a:spcAft>
              <a:buSzPts val="3900"/>
              <a:buNone/>
              <a:defRPr/>
            </a:lvl1pPr>
            <a:lvl2pPr lvl="1" rtl="0">
              <a:spcBef>
                <a:spcPts val="0"/>
              </a:spcBef>
              <a:spcAft>
                <a:spcPts val="0"/>
              </a:spcAft>
              <a:buSzPts val="3900"/>
              <a:buNone/>
              <a:defRPr/>
            </a:lvl2pPr>
            <a:lvl3pPr lvl="2" rtl="0">
              <a:spcBef>
                <a:spcPts val="0"/>
              </a:spcBef>
              <a:spcAft>
                <a:spcPts val="0"/>
              </a:spcAft>
              <a:buSzPts val="3900"/>
              <a:buNone/>
              <a:defRPr/>
            </a:lvl3pPr>
            <a:lvl4pPr lvl="3" rtl="0">
              <a:spcBef>
                <a:spcPts val="0"/>
              </a:spcBef>
              <a:spcAft>
                <a:spcPts val="0"/>
              </a:spcAft>
              <a:buSzPts val="3900"/>
              <a:buNone/>
              <a:defRPr/>
            </a:lvl4pPr>
            <a:lvl5pPr lvl="4" rtl="0">
              <a:spcBef>
                <a:spcPts val="0"/>
              </a:spcBef>
              <a:spcAft>
                <a:spcPts val="0"/>
              </a:spcAft>
              <a:buSzPts val="3900"/>
              <a:buNone/>
              <a:defRPr/>
            </a:lvl5pPr>
            <a:lvl6pPr lvl="5" rtl="0">
              <a:spcBef>
                <a:spcPts val="0"/>
              </a:spcBef>
              <a:spcAft>
                <a:spcPts val="0"/>
              </a:spcAft>
              <a:buSzPts val="3900"/>
              <a:buNone/>
              <a:defRPr/>
            </a:lvl6pPr>
            <a:lvl7pPr lvl="6" rtl="0">
              <a:spcBef>
                <a:spcPts val="0"/>
              </a:spcBef>
              <a:spcAft>
                <a:spcPts val="0"/>
              </a:spcAft>
              <a:buSzPts val="3900"/>
              <a:buNone/>
              <a:defRPr/>
            </a:lvl7pPr>
            <a:lvl8pPr lvl="7" rtl="0">
              <a:spcBef>
                <a:spcPts val="0"/>
              </a:spcBef>
              <a:spcAft>
                <a:spcPts val="0"/>
              </a:spcAft>
              <a:buSzPts val="3900"/>
              <a:buNone/>
              <a:defRPr/>
            </a:lvl8pPr>
            <a:lvl9pPr lvl="8" rtl="0">
              <a:spcBef>
                <a:spcPts val="0"/>
              </a:spcBef>
              <a:spcAft>
                <a:spcPts val="0"/>
              </a:spcAft>
              <a:buSzPts val="3900"/>
              <a:buNone/>
              <a:defRPr/>
            </a:lvl9pPr>
          </a:lstStyle>
          <a:p>
            <a:endParaRPr/>
          </a:p>
        </p:txBody>
      </p:sp>
      <p:cxnSp>
        <p:nvCxnSpPr>
          <p:cNvPr id="74" name="Google Shape;74;p13"/>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75" name="Google Shape;75;p13"/>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19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195"/>
        <p:cNvGrpSpPr/>
        <p:nvPr/>
      </p:nvGrpSpPr>
      <p:grpSpPr>
        <a:xfrm>
          <a:off x="0" y="0"/>
          <a:ext cx="0" cy="0"/>
          <a:chOff x="0" y="0"/>
          <a:chExt cx="0" cy="0"/>
        </a:xfrm>
      </p:grpSpPr>
      <p:cxnSp>
        <p:nvCxnSpPr>
          <p:cNvPr id="196" name="Google Shape;196;p30"/>
          <p:cNvCxnSpPr/>
          <p:nvPr/>
        </p:nvCxnSpPr>
        <p:spPr>
          <a:xfrm>
            <a:off x="706050" y="539450"/>
            <a:ext cx="7731900" cy="0"/>
          </a:xfrm>
          <a:prstGeom prst="straightConnector1">
            <a:avLst/>
          </a:prstGeom>
          <a:noFill/>
          <a:ln w="9525" cap="flat" cmpd="sng">
            <a:solidFill>
              <a:schemeClr val="dk1"/>
            </a:solidFill>
            <a:prstDash val="solid"/>
            <a:round/>
            <a:headEnd type="none" w="med" len="med"/>
            <a:tailEnd type="none" w="med" len="med"/>
          </a:ln>
        </p:spPr>
      </p:cxnSp>
      <p:cxnSp>
        <p:nvCxnSpPr>
          <p:cNvPr id="197" name="Google Shape;197;p30"/>
          <p:cNvCxnSpPr/>
          <p:nvPr/>
        </p:nvCxnSpPr>
        <p:spPr>
          <a:xfrm>
            <a:off x="706050" y="4604450"/>
            <a:ext cx="7731900" cy="0"/>
          </a:xfrm>
          <a:prstGeom prst="straightConnector1">
            <a:avLst/>
          </a:prstGeom>
          <a:noFill/>
          <a:ln w="9525" cap="flat" cmpd="sng">
            <a:solidFill>
              <a:schemeClr val="dk1"/>
            </a:solidFill>
            <a:prstDash val="solid"/>
            <a:round/>
            <a:headEnd type="none" w="med" len="med"/>
            <a:tailEnd type="none" w="med" len="med"/>
          </a:ln>
        </p:spPr>
      </p:cxnSp>
      <p:grpSp>
        <p:nvGrpSpPr>
          <p:cNvPr id="198" name="Google Shape;198;p30"/>
          <p:cNvGrpSpPr/>
          <p:nvPr/>
        </p:nvGrpSpPr>
        <p:grpSpPr>
          <a:xfrm>
            <a:off x="706060" y="1236002"/>
            <a:ext cx="695830" cy="243805"/>
            <a:chOff x="2271950" y="2722775"/>
            <a:chExt cx="575875" cy="201775"/>
          </a:xfrm>
        </p:grpSpPr>
        <p:sp>
          <p:nvSpPr>
            <p:cNvPr id="199" name="Google Shape;199;p30"/>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30"/>
          <p:cNvSpPr/>
          <p:nvPr/>
        </p:nvSpPr>
        <p:spPr>
          <a:xfrm>
            <a:off x="7786413" y="802050"/>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a:off x="1915951" y="3367793"/>
            <a:ext cx="140247" cy="140224"/>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30"/>
          <p:cNvGrpSpPr/>
          <p:nvPr/>
        </p:nvGrpSpPr>
        <p:grpSpPr>
          <a:xfrm>
            <a:off x="1401907" y="689254"/>
            <a:ext cx="953591" cy="334099"/>
            <a:chOff x="2271950" y="2722775"/>
            <a:chExt cx="575875" cy="201775"/>
          </a:xfrm>
        </p:grpSpPr>
        <p:sp>
          <p:nvSpPr>
            <p:cNvPr id="207" name="Google Shape;207;p30"/>
            <p:cNvSpPr/>
            <p:nvPr/>
          </p:nvSpPr>
          <p:spPr>
            <a:xfrm>
              <a:off x="2562325" y="2722775"/>
              <a:ext cx="285500" cy="201775"/>
            </a:xfrm>
            <a:custGeom>
              <a:avLst/>
              <a:gdLst/>
              <a:ahLst/>
              <a:cxnLst/>
              <a:rect l="l" t="t" r="r" b="b"/>
              <a:pathLst>
                <a:path w="11420" h="8071" fill="none" extrusionOk="0">
                  <a:moveTo>
                    <a:pt x="0" y="0"/>
                  </a:moveTo>
                  <a:cubicBezTo>
                    <a:pt x="2280" y="0"/>
                    <a:pt x="4240" y="1639"/>
                    <a:pt x="4668" y="3884"/>
                  </a:cubicBezTo>
                  <a:cubicBezTo>
                    <a:pt x="6395" y="3403"/>
                    <a:pt x="8177" y="4418"/>
                    <a:pt x="8640" y="6164"/>
                  </a:cubicBezTo>
                  <a:cubicBezTo>
                    <a:pt x="9976" y="5594"/>
                    <a:pt x="11419" y="6645"/>
                    <a:pt x="11294" y="8070"/>
                  </a:cubicBezTo>
                  <a:lnTo>
                    <a:pt x="8444" y="8070"/>
                  </a:ln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2501750" y="2722775"/>
              <a:ext cx="36100" cy="13375"/>
            </a:xfrm>
            <a:custGeom>
              <a:avLst/>
              <a:gdLst/>
              <a:ahLst/>
              <a:cxnLst/>
              <a:rect l="l" t="t" r="r" b="b"/>
              <a:pathLst>
                <a:path w="1444" h="535" fill="none" extrusionOk="0">
                  <a:moveTo>
                    <a:pt x="1443" y="0"/>
                  </a:moveTo>
                  <a:cubicBezTo>
                    <a:pt x="1443" y="0"/>
                    <a:pt x="428" y="107"/>
                    <a:pt x="0" y="535"/>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2271950" y="2870625"/>
              <a:ext cx="477450" cy="53475"/>
            </a:xfrm>
            <a:custGeom>
              <a:avLst/>
              <a:gdLst/>
              <a:ahLst/>
              <a:cxnLst/>
              <a:rect l="l" t="t" r="r" b="b"/>
              <a:pathLst>
                <a:path w="19098" h="2139" fill="none" extrusionOk="0">
                  <a:moveTo>
                    <a:pt x="19097" y="2138"/>
                  </a:moveTo>
                  <a:lnTo>
                    <a:pt x="0" y="2138"/>
                  </a:lnTo>
                  <a:cubicBezTo>
                    <a:pt x="0" y="2138"/>
                    <a:pt x="374" y="1"/>
                    <a:pt x="2476" y="179"/>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a:off x="2709725" y="2836775"/>
              <a:ext cx="39675" cy="20950"/>
            </a:xfrm>
            <a:custGeom>
              <a:avLst/>
              <a:gdLst/>
              <a:ahLst/>
              <a:cxnLst/>
              <a:rect l="l" t="t" r="r" b="b"/>
              <a:pathLst>
                <a:path w="1587" h="838" fill="none" extrusionOk="0">
                  <a:moveTo>
                    <a:pt x="1" y="1"/>
                  </a:moveTo>
                  <a:cubicBezTo>
                    <a:pt x="1" y="1"/>
                    <a:pt x="1159" y="108"/>
                    <a:pt x="1586" y="838"/>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a:off x="2375275" y="2798475"/>
              <a:ext cx="85075" cy="27200"/>
            </a:xfrm>
            <a:custGeom>
              <a:avLst/>
              <a:gdLst/>
              <a:ahLst/>
              <a:cxnLst/>
              <a:rect l="l" t="t" r="r" b="b"/>
              <a:pathLst>
                <a:path w="3403" h="1088" fill="none" extrusionOk="0">
                  <a:moveTo>
                    <a:pt x="3403" y="357"/>
                  </a:moveTo>
                  <a:cubicBezTo>
                    <a:pt x="3403" y="357"/>
                    <a:pt x="1301" y="1"/>
                    <a:pt x="0" y="1087"/>
                  </a:cubicBezTo>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 name="Google Shape;212;p30"/>
          <p:cNvSpPr/>
          <p:nvPr/>
        </p:nvSpPr>
        <p:spPr>
          <a:xfrm>
            <a:off x="6775477" y="3965413"/>
            <a:ext cx="335779" cy="396117"/>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1654063" y="1173140"/>
            <a:ext cx="335779" cy="396134"/>
          </a:xfrm>
          <a:custGeom>
            <a:avLst/>
            <a:gdLst/>
            <a:ahLst/>
            <a:cxnLst/>
            <a:rect l="l" t="t" r="r" b="b"/>
            <a:pathLst>
              <a:path w="6040" h="7126" extrusionOk="0">
                <a:moveTo>
                  <a:pt x="5844" y="2726"/>
                </a:moveTo>
                <a:lnTo>
                  <a:pt x="3225" y="107"/>
                </a:lnTo>
                <a:cubicBezTo>
                  <a:pt x="3118" y="0"/>
                  <a:pt x="2922" y="0"/>
                  <a:pt x="2815" y="107"/>
                </a:cubicBezTo>
                <a:lnTo>
                  <a:pt x="197" y="2726"/>
                </a:lnTo>
                <a:cubicBezTo>
                  <a:pt x="1" y="2922"/>
                  <a:pt x="143" y="3260"/>
                  <a:pt x="410" y="3242"/>
                </a:cubicBezTo>
                <a:lnTo>
                  <a:pt x="749" y="3242"/>
                </a:lnTo>
                <a:cubicBezTo>
                  <a:pt x="909" y="3242"/>
                  <a:pt x="1052" y="3367"/>
                  <a:pt x="1052" y="3545"/>
                </a:cubicBezTo>
                <a:lnTo>
                  <a:pt x="1052" y="6823"/>
                </a:lnTo>
                <a:cubicBezTo>
                  <a:pt x="1052" y="6983"/>
                  <a:pt x="1177" y="7126"/>
                  <a:pt x="1337" y="7126"/>
                </a:cubicBezTo>
                <a:lnTo>
                  <a:pt x="4722" y="7126"/>
                </a:lnTo>
                <a:cubicBezTo>
                  <a:pt x="4864" y="7108"/>
                  <a:pt x="4989" y="6983"/>
                  <a:pt x="4989" y="6823"/>
                </a:cubicBezTo>
                <a:lnTo>
                  <a:pt x="4989" y="3545"/>
                </a:lnTo>
                <a:cubicBezTo>
                  <a:pt x="4989" y="3367"/>
                  <a:pt x="5131" y="3242"/>
                  <a:pt x="5292" y="3242"/>
                </a:cubicBezTo>
                <a:lnTo>
                  <a:pt x="5630" y="3242"/>
                </a:lnTo>
                <a:cubicBezTo>
                  <a:pt x="5897" y="3242"/>
                  <a:pt x="6040" y="2922"/>
                  <a:pt x="5844" y="2726"/>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8224526" y="2042072"/>
            <a:ext cx="213431" cy="213401"/>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rot="-1685758">
            <a:off x="7349828" y="1695209"/>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a:off x="8224513" y="3689463"/>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rot="-1685758">
            <a:off x="2517753" y="1449884"/>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1494952" y="2445824"/>
            <a:ext cx="107827" cy="108460"/>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7674437" y="2459628"/>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rot="-4501656">
            <a:off x="7177993" y="3584747"/>
            <a:ext cx="700435" cy="696862"/>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p:nvPr/>
        </p:nvSpPr>
        <p:spPr>
          <a:xfrm rot="-4498560">
            <a:off x="7715362" y="3194685"/>
            <a:ext cx="372045" cy="370147"/>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gradFill>
            <a:gsLst>
              <a:gs pos="0">
                <a:schemeClr val="accent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0"/>
          <p:cNvSpPr/>
          <p:nvPr/>
        </p:nvSpPr>
        <p:spPr>
          <a:xfrm rot="-4497731">
            <a:off x="7127795" y="2968777"/>
            <a:ext cx="503609" cy="501040"/>
          </a:xfrm>
          <a:custGeom>
            <a:avLst/>
            <a:gdLst/>
            <a:ahLst/>
            <a:cxnLst/>
            <a:rect l="l" t="t" r="r" b="b"/>
            <a:pathLst>
              <a:path w="207404" h="206346" extrusionOk="0">
                <a:moveTo>
                  <a:pt x="103944" y="65896"/>
                </a:moveTo>
                <a:cubicBezTo>
                  <a:pt x="114099" y="65896"/>
                  <a:pt x="124406" y="70041"/>
                  <a:pt x="132114" y="79198"/>
                </a:cubicBezTo>
                <a:cubicBezTo>
                  <a:pt x="145426" y="94943"/>
                  <a:pt x="143422" y="118417"/>
                  <a:pt x="127677" y="131728"/>
                </a:cubicBezTo>
                <a:lnTo>
                  <a:pt x="127677" y="131585"/>
                </a:lnTo>
                <a:cubicBezTo>
                  <a:pt x="120415" y="137698"/>
                  <a:pt x="112071" y="140425"/>
                  <a:pt x="103930" y="140425"/>
                </a:cubicBezTo>
                <a:cubicBezTo>
                  <a:pt x="83668" y="140425"/>
                  <a:pt x="64659" y="123539"/>
                  <a:pt x="66701" y="99952"/>
                </a:cubicBezTo>
                <a:cubicBezTo>
                  <a:pt x="68530" y="78838"/>
                  <a:pt x="86000" y="65896"/>
                  <a:pt x="103944" y="65896"/>
                </a:cubicBezTo>
                <a:close/>
                <a:moveTo>
                  <a:pt x="102774" y="1"/>
                </a:moveTo>
                <a:cubicBezTo>
                  <a:pt x="96620" y="1"/>
                  <a:pt x="91449" y="4960"/>
                  <a:pt x="91178" y="11209"/>
                </a:cubicBezTo>
                <a:lnTo>
                  <a:pt x="90891" y="17507"/>
                </a:lnTo>
                <a:cubicBezTo>
                  <a:pt x="90748" y="22516"/>
                  <a:pt x="87456" y="26810"/>
                  <a:pt x="82589" y="28242"/>
                </a:cubicBezTo>
                <a:cubicBezTo>
                  <a:pt x="81015" y="28671"/>
                  <a:pt x="79297" y="29244"/>
                  <a:pt x="77723" y="29816"/>
                </a:cubicBezTo>
                <a:cubicBezTo>
                  <a:pt x="76506" y="30222"/>
                  <a:pt x="75252" y="30418"/>
                  <a:pt x="74008" y="30418"/>
                </a:cubicBezTo>
                <a:cubicBezTo>
                  <a:pt x="70424" y="30418"/>
                  <a:pt x="66929" y="28784"/>
                  <a:pt x="64698" y="25808"/>
                </a:cubicBezTo>
                <a:lnTo>
                  <a:pt x="60976" y="20799"/>
                </a:lnTo>
                <a:cubicBezTo>
                  <a:pt x="58608" y="17777"/>
                  <a:pt x="55122" y="16200"/>
                  <a:pt x="51633" y="16200"/>
                </a:cubicBezTo>
                <a:cubicBezTo>
                  <a:pt x="49008" y="16200"/>
                  <a:pt x="46381" y="17094"/>
                  <a:pt x="44229" y="18938"/>
                </a:cubicBezTo>
                <a:lnTo>
                  <a:pt x="30918" y="30102"/>
                </a:lnTo>
                <a:cubicBezTo>
                  <a:pt x="25908" y="34396"/>
                  <a:pt x="25335" y="41983"/>
                  <a:pt x="29773" y="46849"/>
                </a:cubicBezTo>
                <a:lnTo>
                  <a:pt x="34067" y="51573"/>
                </a:lnTo>
                <a:cubicBezTo>
                  <a:pt x="37502" y="55151"/>
                  <a:pt x="38218" y="60590"/>
                  <a:pt x="35784" y="64884"/>
                </a:cubicBezTo>
                <a:cubicBezTo>
                  <a:pt x="34925" y="66459"/>
                  <a:pt x="34067" y="68033"/>
                  <a:pt x="33351" y="69465"/>
                </a:cubicBezTo>
                <a:cubicBezTo>
                  <a:pt x="31443" y="73536"/>
                  <a:pt x="27385" y="76024"/>
                  <a:pt x="23089" y="76024"/>
                </a:cubicBezTo>
                <a:cubicBezTo>
                  <a:pt x="22552" y="76024"/>
                  <a:pt x="22011" y="75985"/>
                  <a:pt x="21471" y="75906"/>
                </a:cubicBezTo>
                <a:lnTo>
                  <a:pt x="15173" y="75047"/>
                </a:lnTo>
                <a:cubicBezTo>
                  <a:pt x="14730" y="74999"/>
                  <a:pt x="14290" y="74975"/>
                  <a:pt x="13855" y="74975"/>
                </a:cubicBezTo>
                <a:cubicBezTo>
                  <a:pt x="7823" y="74975"/>
                  <a:pt x="2682" y="79498"/>
                  <a:pt x="2147" y="85639"/>
                </a:cubicBezTo>
                <a:lnTo>
                  <a:pt x="573" y="102958"/>
                </a:lnTo>
                <a:cubicBezTo>
                  <a:pt x="0" y="109542"/>
                  <a:pt x="5153" y="115268"/>
                  <a:pt x="11738" y="115554"/>
                </a:cubicBezTo>
                <a:lnTo>
                  <a:pt x="18036" y="115840"/>
                </a:lnTo>
                <a:cubicBezTo>
                  <a:pt x="23045" y="115984"/>
                  <a:pt x="27339" y="119419"/>
                  <a:pt x="28771" y="124142"/>
                </a:cubicBezTo>
                <a:cubicBezTo>
                  <a:pt x="29200" y="125860"/>
                  <a:pt x="29773" y="127434"/>
                  <a:pt x="30345" y="129152"/>
                </a:cubicBezTo>
                <a:cubicBezTo>
                  <a:pt x="31920" y="133875"/>
                  <a:pt x="30345" y="139028"/>
                  <a:pt x="26337" y="142034"/>
                </a:cubicBezTo>
                <a:lnTo>
                  <a:pt x="21328" y="146042"/>
                </a:lnTo>
                <a:cubicBezTo>
                  <a:pt x="16032" y="150050"/>
                  <a:pt x="15316" y="157636"/>
                  <a:pt x="19610" y="162789"/>
                </a:cubicBezTo>
                <a:lnTo>
                  <a:pt x="30775" y="175957"/>
                </a:lnTo>
                <a:cubicBezTo>
                  <a:pt x="33020" y="178745"/>
                  <a:pt x="36313" y="180150"/>
                  <a:pt x="39634" y="180150"/>
                </a:cubicBezTo>
                <a:cubicBezTo>
                  <a:pt x="42451" y="180150"/>
                  <a:pt x="45288" y="179139"/>
                  <a:pt x="47521" y="177102"/>
                </a:cubicBezTo>
                <a:lnTo>
                  <a:pt x="52102" y="172808"/>
                </a:lnTo>
                <a:cubicBezTo>
                  <a:pt x="54335" y="170747"/>
                  <a:pt x="57134" y="169717"/>
                  <a:pt x="59975" y="169717"/>
                </a:cubicBezTo>
                <a:cubicBezTo>
                  <a:pt x="61869" y="169717"/>
                  <a:pt x="63782" y="170175"/>
                  <a:pt x="65556" y="171091"/>
                </a:cubicBezTo>
                <a:cubicBezTo>
                  <a:pt x="66988" y="171949"/>
                  <a:pt x="68562" y="172808"/>
                  <a:pt x="70137" y="173524"/>
                </a:cubicBezTo>
                <a:cubicBezTo>
                  <a:pt x="74574" y="175671"/>
                  <a:pt x="77150" y="180538"/>
                  <a:pt x="76578" y="185404"/>
                </a:cubicBezTo>
                <a:lnTo>
                  <a:pt x="75719" y="191702"/>
                </a:lnTo>
                <a:cubicBezTo>
                  <a:pt x="74860" y="198286"/>
                  <a:pt x="79727" y="204155"/>
                  <a:pt x="86311" y="204727"/>
                </a:cubicBezTo>
                <a:lnTo>
                  <a:pt x="103487" y="206302"/>
                </a:lnTo>
                <a:cubicBezTo>
                  <a:pt x="103830" y="206331"/>
                  <a:pt x="104170" y="206345"/>
                  <a:pt x="104508" y="206345"/>
                </a:cubicBezTo>
                <a:cubicBezTo>
                  <a:pt x="110784" y="206345"/>
                  <a:pt x="115955" y="201386"/>
                  <a:pt x="116226" y="195137"/>
                </a:cubicBezTo>
                <a:lnTo>
                  <a:pt x="116513" y="188839"/>
                </a:lnTo>
                <a:cubicBezTo>
                  <a:pt x="116656" y="183830"/>
                  <a:pt x="119948" y="179536"/>
                  <a:pt x="124814" y="178104"/>
                </a:cubicBezTo>
                <a:cubicBezTo>
                  <a:pt x="126389" y="177675"/>
                  <a:pt x="128107" y="177102"/>
                  <a:pt x="129681" y="176530"/>
                </a:cubicBezTo>
                <a:cubicBezTo>
                  <a:pt x="130897" y="176124"/>
                  <a:pt x="132142" y="175928"/>
                  <a:pt x="133372" y="175928"/>
                </a:cubicBezTo>
                <a:cubicBezTo>
                  <a:pt x="136916" y="175928"/>
                  <a:pt x="140331" y="177562"/>
                  <a:pt x="142563" y="180538"/>
                </a:cubicBezTo>
                <a:lnTo>
                  <a:pt x="146428" y="185547"/>
                </a:lnTo>
                <a:cubicBezTo>
                  <a:pt x="148785" y="188473"/>
                  <a:pt x="152249" y="190014"/>
                  <a:pt x="155720" y="190014"/>
                </a:cubicBezTo>
                <a:cubicBezTo>
                  <a:pt x="158363" y="190014"/>
                  <a:pt x="161009" y="189121"/>
                  <a:pt x="163175" y="187265"/>
                </a:cubicBezTo>
                <a:lnTo>
                  <a:pt x="176486" y="176100"/>
                </a:lnTo>
                <a:cubicBezTo>
                  <a:pt x="181496" y="171806"/>
                  <a:pt x="182068" y="164220"/>
                  <a:pt x="177488" y="159354"/>
                </a:cubicBezTo>
                <a:lnTo>
                  <a:pt x="173337" y="154773"/>
                </a:lnTo>
                <a:cubicBezTo>
                  <a:pt x="169902" y="151052"/>
                  <a:pt x="169186" y="145613"/>
                  <a:pt x="171620" y="141318"/>
                </a:cubicBezTo>
                <a:cubicBezTo>
                  <a:pt x="172478" y="139744"/>
                  <a:pt x="173337" y="138313"/>
                  <a:pt x="174053" y="136738"/>
                </a:cubicBezTo>
                <a:cubicBezTo>
                  <a:pt x="175961" y="132667"/>
                  <a:pt x="180019" y="130179"/>
                  <a:pt x="184315" y="130179"/>
                </a:cubicBezTo>
                <a:cubicBezTo>
                  <a:pt x="184852" y="130179"/>
                  <a:pt x="185392" y="130218"/>
                  <a:pt x="185933" y="130297"/>
                </a:cubicBezTo>
                <a:lnTo>
                  <a:pt x="192231" y="131156"/>
                </a:lnTo>
                <a:cubicBezTo>
                  <a:pt x="192739" y="131222"/>
                  <a:pt x="193242" y="131254"/>
                  <a:pt x="193739" y="131254"/>
                </a:cubicBezTo>
                <a:cubicBezTo>
                  <a:pt x="199689" y="131254"/>
                  <a:pt x="204728" y="126641"/>
                  <a:pt x="205256" y="120564"/>
                </a:cubicBezTo>
                <a:lnTo>
                  <a:pt x="206831" y="103245"/>
                </a:lnTo>
                <a:cubicBezTo>
                  <a:pt x="207403" y="96660"/>
                  <a:pt x="202251" y="90935"/>
                  <a:pt x="195666" y="90649"/>
                </a:cubicBezTo>
                <a:lnTo>
                  <a:pt x="189368" y="90362"/>
                </a:lnTo>
                <a:cubicBezTo>
                  <a:pt x="184359" y="90219"/>
                  <a:pt x="180065" y="86927"/>
                  <a:pt x="178633" y="82060"/>
                </a:cubicBezTo>
                <a:cubicBezTo>
                  <a:pt x="178204" y="80343"/>
                  <a:pt x="177631" y="78768"/>
                  <a:pt x="177059" y="77194"/>
                </a:cubicBezTo>
                <a:cubicBezTo>
                  <a:pt x="175484" y="72470"/>
                  <a:pt x="177059" y="67174"/>
                  <a:pt x="181067" y="64169"/>
                </a:cubicBezTo>
                <a:lnTo>
                  <a:pt x="185933" y="60447"/>
                </a:lnTo>
                <a:cubicBezTo>
                  <a:pt x="191229" y="56296"/>
                  <a:pt x="192088" y="48710"/>
                  <a:pt x="187794" y="43700"/>
                </a:cubicBezTo>
                <a:lnTo>
                  <a:pt x="176629" y="30389"/>
                </a:lnTo>
                <a:cubicBezTo>
                  <a:pt x="174288" y="27657"/>
                  <a:pt x="170967" y="26244"/>
                  <a:pt x="167642" y="26244"/>
                </a:cubicBezTo>
                <a:cubicBezTo>
                  <a:pt x="164870" y="26244"/>
                  <a:pt x="162095" y="27226"/>
                  <a:pt x="159883" y="29244"/>
                </a:cubicBezTo>
                <a:lnTo>
                  <a:pt x="155302" y="33538"/>
                </a:lnTo>
                <a:cubicBezTo>
                  <a:pt x="153069" y="35599"/>
                  <a:pt x="150218" y="36629"/>
                  <a:pt x="147367" y="36629"/>
                </a:cubicBezTo>
                <a:cubicBezTo>
                  <a:pt x="145466" y="36629"/>
                  <a:pt x="143565" y="36171"/>
                  <a:pt x="141847" y="35255"/>
                </a:cubicBezTo>
                <a:cubicBezTo>
                  <a:pt x="140273" y="34396"/>
                  <a:pt x="138842" y="33538"/>
                  <a:pt x="137267" y="32822"/>
                </a:cubicBezTo>
                <a:cubicBezTo>
                  <a:pt x="132687" y="30675"/>
                  <a:pt x="130110" y="25808"/>
                  <a:pt x="130826" y="20942"/>
                </a:cubicBezTo>
                <a:lnTo>
                  <a:pt x="131685" y="14644"/>
                </a:lnTo>
                <a:cubicBezTo>
                  <a:pt x="132544" y="8060"/>
                  <a:pt x="127677" y="2191"/>
                  <a:pt x="121093" y="1618"/>
                </a:cubicBezTo>
                <a:lnTo>
                  <a:pt x="103774" y="44"/>
                </a:lnTo>
                <a:cubicBezTo>
                  <a:pt x="103438" y="15"/>
                  <a:pt x="103104" y="1"/>
                  <a:pt x="10277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1126688" y="3418975"/>
            <a:ext cx="107827" cy="108491"/>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706038" y="1941063"/>
            <a:ext cx="213431" cy="214685"/>
          </a:xfrm>
          <a:custGeom>
            <a:avLst/>
            <a:gdLst/>
            <a:ahLst/>
            <a:cxnLst/>
            <a:rect l="l" t="t" r="r" b="b"/>
            <a:pathLst>
              <a:path w="3065" h="3083" fill="none" extrusionOk="0">
                <a:moveTo>
                  <a:pt x="3065" y="1551"/>
                </a:moveTo>
                <a:cubicBezTo>
                  <a:pt x="3065" y="2388"/>
                  <a:pt x="2388" y="3083"/>
                  <a:pt x="1533" y="3083"/>
                </a:cubicBezTo>
                <a:cubicBezTo>
                  <a:pt x="678" y="3083"/>
                  <a:pt x="1" y="2388"/>
                  <a:pt x="1" y="1551"/>
                </a:cubicBezTo>
                <a:cubicBezTo>
                  <a:pt x="1" y="696"/>
                  <a:pt x="678" y="1"/>
                  <a:pt x="1533" y="1"/>
                </a:cubicBezTo>
                <a:cubicBezTo>
                  <a:pt x="2388" y="1"/>
                  <a:pt x="3065" y="696"/>
                  <a:pt x="3065" y="1551"/>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a:off x="8140863" y="1173143"/>
            <a:ext cx="140247" cy="140224"/>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rot="-1685758">
            <a:off x="930128" y="4021634"/>
            <a:ext cx="59549" cy="60168"/>
          </a:xfrm>
          <a:custGeom>
            <a:avLst/>
            <a:gdLst/>
            <a:ahLst/>
            <a:cxnLst/>
            <a:rect l="l" t="t" r="r" b="b"/>
            <a:pathLst>
              <a:path w="1729" h="1747" fill="none" extrusionOk="0">
                <a:moveTo>
                  <a:pt x="1729" y="749"/>
                </a:moveTo>
                <a:cubicBezTo>
                  <a:pt x="1729" y="1408"/>
                  <a:pt x="927" y="1746"/>
                  <a:pt x="464" y="1265"/>
                </a:cubicBezTo>
                <a:cubicBezTo>
                  <a:pt x="1" y="802"/>
                  <a:pt x="322" y="1"/>
                  <a:pt x="998" y="1"/>
                </a:cubicBezTo>
                <a:cubicBezTo>
                  <a:pt x="1408" y="1"/>
                  <a:pt x="1729" y="339"/>
                  <a:pt x="1729" y="749"/>
                </a:cubicBezTo>
                <a:close/>
              </a:path>
            </a:pathLst>
          </a:custGeom>
          <a:noFill/>
          <a:ln w="9525" cap="flat" cmpd="sng">
            <a:solidFill>
              <a:schemeClr val="dk1"/>
            </a:solidFill>
            <a:prstDash val="solid"/>
            <a:miter lim="17814"/>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1401912" y="4227153"/>
            <a:ext cx="80847" cy="80847"/>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300" y="549600"/>
            <a:ext cx="7715400" cy="4680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1pPr>
            <a:lvl2pPr lvl="1">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2pPr>
            <a:lvl3pPr lvl="2">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3pPr>
            <a:lvl4pPr lvl="3">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4pPr>
            <a:lvl5pPr lvl="4">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5pPr>
            <a:lvl6pPr lvl="5">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6pPr>
            <a:lvl7pPr lvl="6">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7pPr>
            <a:lvl8pPr lvl="7">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8pPr>
            <a:lvl9pPr lvl="8">
              <a:lnSpc>
                <a:spcPct val="100000"/>
              </a:lnSpc>
              <a:spcBef>
                <a:spcPts val="0"/>
              </a:spcBef>
              <a:spcAft>
                <a:spcPts val="0"/>
              </a:spcAft>
              <a:buClr>
                <a:schemeClr val="dk1"/>
              </a:buClr>
              <a:buSzPts val="3900"/>
              <a:buFont typeface="Bebas Neue"/>
              <a:buNone/>
              <a:defRPr sz="39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4300" y="1152475"/>
            <a:ext cx="77154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Arimo"/>
              <a:buChar char="●"/>
              <a:defRPr sz="1800">
                <a:solidFill>
                  <a:schemeClr val="dk1"/>
                </a:solidFill>
                <a:latin typeface="Arimo"/>
                <a:ea typeface="Arimo"/>
                <a:cs typeface="Arimo"/>
                <a:sym typeface="Arimo"/>
              </a:defRPr>
            </a:lvl1pPr>
            <a:lvl2pPr marL="914400" lvl="1"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2pPr>
            <a:lvl3pPr marL="1371600" lvl="2"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3pPr>
            <a:lvl4pPr marL="1828800" lvl="3"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4pPr>
            <a:lvl5pPr marL="2286000" lvl="4"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5pPr>
            <a:lvl6pPr marL="2743200" lvl="5"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6pPr>
            <a:lvl7pPr marL="3200400" lvl="6"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7pPr>
            <a:lvl8pPr marL="3657600" lvl="7"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8pPr>
            <a:lvl9pPr marL="4114800" lvl="8"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75" r:id="rId4"/>
    <p:sldLayoutId id="2147483676"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8" Type="http://schemas.openxmlformats.org/officeDocument/2006/relationships/diagramData" Target="../diagrams/data5.xml"/><Relationship Id="rId3" Type="http://schemas.openxmlformats.org/officeDocument/2006/relationships/diagramData" Target="../diagrams/data4.xml"/><Relationship Id="rId7" Type="http://schemas.microsoft.com/office/2007/relationships/diagramDrawing" Target="../diagrams/drawing4.xml"/><Relationship Id="rId12" Type="http://schemas.microsoft.com/office/2007/relationships/diagramDrawing" Target="../diagrams/drawing5.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4.xml"/><Relationship Id="rId11" Type="http://schemas.openxmlformats.org/officeDocument/2006/relationships/diagramColors" Target="../diagrams/colors5.xml"/><Relationship Id="rId5" Type="http://schemas.openxmlformats.org/officeDocument/2006/relationships/diagramQuickStyle" Target="../diagrams/quickStyle4.xml"/><Relationship Id="rId10" Type="http://schemas.openxmlformats.org/officeDocument/2006/relationships/diagramQuickStyle" Target="../diagrams/quickStyle5.xml"/><Relationship Id="rId4" Type="http://schemas.openxmlformats.org/officeDocument/2006/relationships/diagramLayout" Target="../diagrams/layout4.xml"/><Relationship Id="rId9" Type="http://schemas.openxmlformats.org/officeDocument/2006/relationships/diagramLayout" Target="../diagrams/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8" Type="http://schemas.openxmlformats.org/officeDocument/2006/relationships/diagramData" Target="../diagrams/data7.xml"/><Relationship Id="rId3" Type="http://schemas.openxmlformats.org/officeDocument/2006/relationships/diagramData" Target="../diagrams/data6.xml"/><Relationship Id="rId7" Type="http://schemas.microsoft.com/office/2007/relationships/diagramDrawing" Target="../diagrams/drawing6.xml"/><Relationship Id="rId12" Type="http://schemas.microsoft.com/office/2007/relationships/diagramDrawing" Target="../diagrams/drawing7.xm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diagramColors" Target="../diagrams/colors6.xml"/><Relationship Id="rId11" Type="http://schemas.openxmlformats.org/officeDocument/2006/relationships/diagramColors" Target="../diagrams/colors7.xml"/><Relationship Id="rId5" Type="http://schemas.openxmlformats.org/officeDocument/2006/relationships/diagramQuickStyle" Target="../diagrams/quickStyle6.xml"/><Relationship Id="rId10" Type="http://schemas.openxmlformats.org/officeDocument/2006/relationships/diagramQuickStyle" Target="../diagrams/quickStyle7.xml"/><Relationship Id="rId4" Type="http://schemas.openxmlformats.org/officeDocument/2006/relationships/diagramLayout" Target="../diagrams/layout6.xml"/><Relationship Id="rId9" Type="http://schemas.openxmlformats.org/officeDocument/2006/relationships/diagramLayout" Target="../diagrams/layout7.xml"/></Relationships>
</file>

<file path=ppt/slides/_rels/slide14.xml.rels><?xml version="1.0" encoding="UTF-8" standalone="yes"?>
<Relationships xmlns="http://schemas.openxmlformats.org/package/2006/relationships"><Relationship Id="rId8" Type="http://schemas.openxmlformats.org/officeDocument/2006/relationships/diagramData" Target="../diagrams/data9.xml"/><Relationship Id="rId3" Type="http://schemas.openxmlformats.org/officeDocument/2006/relationships/diagramData" Target="../diagrams/data8.xml"/><Relationship Id="rId7" Type="http://schemas.microsoft.com/office/2007/relationships/diagramDrawing" Target="../diagrams/drawing8.xml"/><Relationship Id="rId12" Type="http://schemas.microsoft.com/office/2007/relationships/diagramDrawing" Target="../diagrams/drawing9.xml"/><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diagramColors" Target="../diagrams/colors8.xml"/><Relationship Id="rId11" Type="http://schemas.openxmlformats.org/officeDocument/2006/relationships/diagramColors" Target="../diagrams/colors9.xml"/><Relationship Id="rId5" Type="http://schemas.openxmlformats.org/officeDocument/2006/relationships/diagramQuickStyle" Target="../diagrams/quickStyle8.xml"/><Relationship Id="rId10" Type="http://schemas.openxmlformats.org/officeDocument/2006/relationships/diagramQuickStyle" Target="../diagrams/quickStyle9.xml"/><Relationship Id="rId4" Type="http://schemas.openxmlformats.org/officeDocument/2006/relationships/diagramLayout" Target="../diagrams/layout8.xml"/><Relationship Id="rId9" Type="http://schemas.openxmlformats.org/officeDocument/2006/relationships/diagramLayout" Target="../diagrams/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6.xml"/><Relationship Id="rId1" Type="http://schemas.openxmlformats.org/officeDocument/2006/relationships/slideLayout" Target="../slideLayouts/slideLayout3.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8.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8.png"/><Relationship Id="rId7" Type="http://schemas.openxmlformats.org/officeDocument/2006/relationships/diagramColors" Target="../diagrams/colors3.xm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100000">
              <a:schemeClr val="tx1"/>
            </a:gs>
          </a:gsLst>
          <a:lin ang="8100019"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11C85-B9EE-82CF-8597-AD3B9BECD19D}"/>
              </a:ext>
            </a:extLst>
          </p:cNvPr>
          <p:cNvSpPr>
            <a:spLocks noGrp="1"/>
          </p:cNvSpPr>
          <p:nvPr>
            <p:ph type="ctrTitle"/>
          </p:nvPr>
        </p:nvSpPr>
        <p:spPr>
          <a:xfrm>
            <a:off x="4166315" y="304701"/>
            <a:ext cx="4977685" cy="905858"/>
          </a:xfrm>
        </p:spPr>
        <p:txBody>
          <a:bodyPr anchor="t">
            <a:noAutofit/>
          </a:bodyPr>
          <a:lstStyle/>
          <a:p>
            <a:pPr algn="ctr"/>
            <a:br>
              <a:rPr lang="en-US" sz="2800" dirty="0">
                <a:solidFill>
                  <a:schemeClr val="bg2"/>
                </a:solidFill>
                <a:latin typeface="Britannic Bold" panose="020B0903060703020204" pitchFamily="34" charset="0"/>
              </a:rPr>
            </a:br>
            <a:r>
              <a:rPr lang="en-US" sz="2800" b="1" i="0" dirty="0">
                <a:solidFill>
                  <a:schemeClr val="bg2"/>
                </a:solidFill>
                <a:effectLst/>
                <a:highlight>
                  <a:srgbClr val="FFFFFF"/>
                </a:highlight>
                <a:latin typeface="Britannic Bold" panose="020B0903060703020204" pitchFamily="34" charset="0"/>
              </a:rPr>
              <a:t>Optimizing Airbnb's Performance: A Dual Analysis of Superhost Impact and Booking Factors</a:t>
            </a:r>
            <a:endParaRPr lang="en-IN" sz="2800" b="1" dirty="0">
              <a:solidFill>
                <a:schemeClr val="bg2"/>
              </a:solidFill>
              <a:latin typeface="Britannic Bold" panose="020B0903060703020204" pitchFamily="34" charset="0"/>
            </a:endParaRPr>
          </a:p>
        </p:txBody>
      </p:sp>
      <p:pic>
        <p:nvPicPr>
          <p:cNvPr id="2052" name="Picture 4" descr="How strategic innovation can help your business grow">
            <a:extLst>
              <a:ext uri="{FF2B5EF4-FFF2-40B4-BE49-F238E27FC236}">
                <a16:creationId xmlns:a16="http://schemas.microsoft.com/office/drawing/2014/main" id="{F476756B-265E-2594-ECED-7A5312A4ED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5164" y="1210559"/>
            <a:ext cx="3821151" cy="3553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529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9" name="Picture 8">
            <a:extLst>
              <a:ext uri="{FF2B5EF4-FFF2-40B4-BE49-F238E27FC236}">
                <a16:creationId xmlns:a16="http://schemas.microsoft.com/office/drawing/2014/main" id="{BE25FA6C-293F-757E-767D-95EA71C3596C}"/>
              </a:ext>
            </a:extLst>
          </p:cNvPr>
          <p:cNvPicPr>
            <a:picLocks noChangeAspect="1"/>
          </p:cNvPicPr>
          <p:nvPr/>
        </p:nvPicPr>
        <p:blipFill>
          <a:blip r:embed="rId3"/>
          <a:stretch>
            <a:fillRect/>
          </a:stretch>
        </p:blipFill>
        <p:spPr>
          <a:xfrm>
            <a:off x="4995550" y="1196436"/>
            <a:ext cx="3701655" cy="3073668"/>
          </a:xfrm>
          <a:prstGeom prst="rect">
            <a:avLst/>
          </a:prstGeom>
        </p:spPr>
      </p:pic>
      <p:pic>
        <p:nvPicPr>
          <p:cNvPr id="11" name="Picture 10">
            <a:extLst>
              <a:ext uri="{FF2B5EF4-FFF2-40B4-BE49-F238E27FC236}">
                <a16:creationId xmlns:a16="http://schemas.microsoft.com/office/drawing/2014/main" id="{FB22A3D9-D790-CC89-331B-E36E872691AD}"/>
              </a:ext>
            </a:extLst>
          </p:cNvPr>
          <p:cNvPicPr>
            <a:picLocks noChangeAspect="1"/>
          </p:cNvPicPr>
          <p:nvPr/>
        </p:nvPicPr>
        <p:blipFill>
          <a:blip r:embed="rId4"/>
          <a:stretch>
            <a:fillRect/>
          </a:stretch>
        </p:blipFill>
        <p:spPr>
          <a:xfrm>
            <a:off x="761123" y="1189292"/>
            <a:ext cx="3701652" cy="3073668"/>
          </a:xfrm>
          <a:prstGeom prst="rect">
            <a:avLst/>
          </a:prstGeom>
        </p:spPr>
      </p:pic>
      <p:sp>
        <p:nvSpPr>
          <p:cNvPr id="12" name="TextBox 11">
            <a:extLst>
              <a:ext uri="{FF2B5EF4-FFF2-40B4-BE49-F238E27FC236}">
                <a16:creationId xmlns:a16="http://schemas.microsoft.com/office/drawing/2014/main" id="{6AE6A9C2-DCD3-B302-B705-74BD2374B17E}"/>
              </a:ext>
            </a:extLst>
          </p:cNvPr>
          <p:cNvSpPr txBox="1"/>
          <p:nvPr/>
        </p:nvSpPr>
        <p:spPr>
          <a:xfrm>
            <a:off x="690415" y="801959"/>
            <a:ext cx="3701655" cy="307777"/>
          </a:xfrm>
          <a:prstGeom prst="rect">
            <a:avLst/>
          </a:prstGeom>
          <a:noFill/>
        </p:spPr>
        <p:txBody>
          <a:bodyPr wrap="square" rtlCol="0">
            <a:spAutoFit/>
          </a:bodyPr>
          <a:lstStyle/>
          <a:p>
            <a:r>
              <a:rPr lang="en-IN">
                <a:solidFill>
                  <a:schemeClr val="tx1"/>
                </a:solidFill>
              </a:rPr>
              <a:t>Revenue with respect to super host</a:t>
            </a:r>
          </a:p>
        </p:txBody>
      </p:sp>
      <p:sp>
        <p:nvSpPr>
          <p:cNvPr id="13" name="Arrow: Chevron 12">
            <a:extLst>
              <a:ext uri="{FF2B5EF4-FFF2-40B4-BE49-F238E27FC236}">
                <a16:creationId xmlns:a16="http://schemas.microsoft.com/office/drawing/2014/main" id="{364185E0-0A75-B309-EBE4-B8B163DC05C5}"/>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4" name="Arrow: Chevron 13">
            <a:extLst>
              <a:ext uri="{FF2B5EF4-FFF2-40B4-BE49-F238E27FC236}">
                <a16:creationId xmlns:a16="http://schemas.microsoft.com/office/drawing/2014/main" id="{A5DE9DCE-96ED-524F-9CAD-0822154BDBE0}"/>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5" name="Arrow: Chevron 14">
            <a:extLst>
              <a:ext uri="{FF2B5EF4-FFF2-40B4-BE49-F238E27FC236}">
                <a16:creationId xmlns:a16="http://schemas.microsoft.com/office/drawing/2014/main" id="{27F88FD8-CADF-6695-D1FA-4D99641BA54A}"/>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6" name="Arrow: Chevron 15">
            <a:extLst>
              <a:ext uri="{FF2B5EF4-FFF2-40B4-BE49-F238E27FC236}">
                <a16:creationId xmlns:a16="http://schemas.microsoft.com/office/drawing/2014/main" id="{B3FAE299-CC93-4E0A-C1A7-BF2A498656D8}"/>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7" name="Arrow: Chevron 16">
            <a:extLst>
              <a:ext uri="{FF2B5EF4-FFF2-40B4-BE49-F238E27FC236}">
                <a16:creationId xmlns:a16="http://schemas.microsoft.com/office/drawing/2014/main" id="{A0C3358F-27CF-03F6-1081-7D840FBA094D}"/>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2666492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graphicFrame>
        <p:nvGraphicFramePr>
          <p:cNvPr id="14" name="Diagram 13">
            <a:extLst>
              <a:ext uri="{FF2B5EF4-FFF2-40B4-BE49-F238E27FC236}">
                <a16:creationId xmlns:a16="http://schemas.microsoft.com/office/drawing/2014/main" id="{C694A5E6-79B2-23FB-E12E-47A3CF72F33D}"/>
              </a:ext>
            </a:extLst>
          </p:cNvPr>
          <p:cNvGraphicFramePr/>
          <p:nvPr>
            <p:extLst>
              <p:ext uri="{D42A27DB-BD31-4B8C-83A1-F6EECF244321}">
                <p14:modId xmlns:p14="http://schemas.microsoft.com/office/powerpoint/2010/main" val="3355795944"/>
              </p:ext>
            </p:extLst>
          </p:nvPr>
        </p:nvGraphicFramePr>
        <p:xfrm>
          <a:off x="690415" y="2691162"/>
          <a:ext cx="7814248" cy="15909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6" name="TextBox 15">
            <a:extLst>
              <a:ext uri="{FF2B5EF4-FFF2-40B4-BE49-F238E27FC236}">
                <a16:creationId xmlns:a16="http://schemas.microsoft.com/office/drawing/2014/main" id="{B0CA4DD1-8059-ABCB-2975-793DDC7574B1}"/>
              </a:ext>
            </a:extLst>
          </p:cNvPr>
          <p:cNvSpPr txBox="1"/>
          <p:nvPr/>
        </p:nvSpPr>
        <p:spPr>
          <a:xfrm>
            <a:off x="664875" y="990695"/>
            <a:ext cx="7814248" cy="523220"/>
          </a:xfrm>
          <a:prstGeom prst="rect">
            <a:avLst/>
          </a:prstGeom>
          <a:noFill/>
        </p:spPr>
        <p:txBody>
          <a:bodyPr wrap="square" rtlCol="0">
            <a:spAutoFit/>
          </a:bodyPr>
          <a:lstStyle/>
          <a:p>
            <a:r>
              <a:rPr lang="en-IN" dirty="0">
                <a:solidFill>
                  <a:schemeClr val="tx1"/>
                </a:solidFill>
              </a:rPr>
              <a:t>Factors affecting the churn of a superhost (based on the co-relation with respect to target variable revenue)</a:t>
            </a:r>
          </a:p>
        </p:txBody>
      </p:sp>
      <p:sp>
        <p:nvSpPr>
          <p:cNvPr id="19" name="TextBox 18">
            <a:extLst>
              <a:ext uri="{FF2B5EF4-FFF2-40B4-BE49-F238E27FC236}">
                <a16:creationId xmlns:a16="http://schemas.microsoft.com/office/drawing/2014/main" id="{C38F1A59-8BB9-D48E-C197-7574B5733503}"/>
              </a:ext>
            </a:extLst>
          </p:cNvPr>
          <p:cNvSpPr txBox="1"/>
          <p:nvPr/>
        </p:nvSpPr>
        <p:spPr>
          <a:xfrm>
            <a:off x="664875" y="2490711"/>
            <a:ext cx="4955203" cy="307777"/>
          </a:xfrm>
          <a:prstGeom prst="rect">
            <a:avLst/>
          </a:prstGeom>
          <a:noFill/>
        </p:spPr>
        <p:txBody>
          <a:bodyPr wrap="none" rtlCol="0">
            <a:spAutoFit/>
          </a:bodyPr>
          <a:lstStyle/>
          <a:p>
            <a:r>
              <a:rPr lang="en-IN" dirty="0">
                <a:solidFill>
                  <a:schemeClr val="tx1"/>
                </a:solidFill>
              </a:rPr>
              <a:t>Factors affecting the churn of a superhost (created factors)</a:t>
            </a:r>
          </a:p>
        </p:txBody>
      </p:sp>
      <p:graphicFrame>
        <p:nvGraphicFramePr>
          <p:cNvPr id="20" name="Diagram 19">
            <a:extLst>
              <a:ext uri="{FF2B5EF4-FFF2-40B4-BE49-F238E27FC236}">
                <a16:creationId xmlns:a16="http://schemas.microsoft.com/office/drawing/2014/main" id="{0AF32D28-CE3A-A531-C38F-DFD2867167DA}"/>
              </a:ext>
            </a:extLst>
          </p:cNvPr>
          <p:cNvGraphicFramePr/>
          <p:nvPr>
            <p:extLst>
              <p:ext uri="{D42A27DB-BD31-4B8C-83A1-F6EECF244321}">
                <p14:modId xmlns:p14="http://schemas.microsoft.com/office/powerpoint/2010/main" val="2940551061"/>
              </p:ext>
            </p:extLst>
          </p:nvPr>
        </p:nvGraphicFramePr>
        <p:xfrm>
          <a:off x="664876" y="1558160"/>
          <a:ext cx="7814247" cy="74950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21" name="Arrow: Chevron 20">
            <a:extLst>
              <a:ext uri="{FF2B5EF4-FFF2-40B4-BE49-F238E27FC236}">
                <a16:creationId xmlns:a16="http://schemas.microsoft.com/office/drawing/2014/main" id="{C815773A-70DE-E987-DCA7-E6E95425016D}"/>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22" name="Arrow: Chevron 21">
            <a:extLst>
              <a:ext uri="{FF2B5EF4-FFF2-40B4-BE49-F238E27FC236}">
                <a16:creationId xmlns:a16="http://schemas.microsoft.com/office/drawing/2014/main" id="{186FCE07-1730-5481-AABA-2789B79666DC}"/>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23" name="Arrow: Chevron 22">
            <a:extLst>
              <a:ext uri="{FF2B5EF4-FFF2-40B4-BE49-F238E27FC236}">
                <a16:creationId xmlns:a16="http://schemas.microsoft.com/office/drawing/2014/main" id="{55669E98-DF00-1451-B369-030F5B571A69}"/>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24" name="Arrow: Chevron 23">
            <a:extLst>
              <a:ext uri="{FF2B5EF4-FFF2-40B4-BE49-F238E27FC236}">
                <a16:creationId xmlns:a16="http://schemas.microsoft.com/office/drawing/2014/main" id="{76306163-DA21-DDAD-98F8-2533BFA6B906}"/>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25" name="Arrow: Chevron 24">
            <a:extLst>
              <a:ext uri="{FF2B5EF4-FFF2-40B4-BE49-F238E27FC236}">
                <a16:creationId xmlns:a16="http://schemas.microsoft.com/office/drawing/2014/main" id="{7E017EA0-9C7F-E209-091C-EE29CB3B0142}"/>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7" name="Google Shape;505;p38">
            <a:extLst>
              <a:ext uri="{FF2B5EF4-FFF2-40B4-BE49-F238E27FC236}">
                <a16:creationId xmlns:a16="http://schemas.microsoft.com/office/drawing/2014/main" id="{610F51EF-4C38-FBC0-9001-3B0CC2249B79}"/>
              </a:ext>
            </a:extLst>
          </p:cNvPr>
          <p:cNvSpPr txBox="1">
            <a:spLocks/>
          </p:cNvSpPr>
          <p:nvPr/>
        </p:nvSpPr>
        <p:spPr>
          <a:xfrm>
            <a:off x="690415" y="536374"/>
            <a:ext cx="7715400" cy="5557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200"/>
              <a:t>churn analysis</a:t>
            </a:r>
          </a:p>
        </p:txBody>
      </p:sp>
    </p:spTree>
    <p:extLst>
      <p:ext uri="{BB962C8B-B14F-4D97-AF65-F5344CB8AC3E}">
        <p14:creationId xmlns:p14="http://schemas.microsoft.com/office/powerpoint/2010/main" val="3886135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4" grpId="0">
        <p:bldAsOne/>
      </p:bldGraphic>
      <p:bldGraphic spid="20"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9" name="Picture 8">
            <a:extLst>
              <a:ext uri="{FF2B5EF4-FFF2-40B4-BE49-F238E27FC236}">
                <a16:creationId xmlns:a16="http://schemas.microsoft.com/office/drawing/2014/main" id="{4376F7FE-939B-12E5-3B25-FD8F758DE48F}"/>
              </a:ext>
            </a:extLst>
          </p:cNvPr>
          <p:cNvPicPr>
            <a:picLocks noChangeAspect="1"/>
          </p:cNvPicPr>
          <p:nvPr/>
        </p:nvPicPr>
        <p:blipFill>
          <a:blip r:embed="rId3"/>
          <a:stretch>
            <a:fillRect/>
          </a:stretch>
        </p:blipFill>
        <p:spPr>
          <a:xfrm>
            <a:off x="749998" y="1044082"/>
            <a:ext cx="3584156" cy="2132358"/>
          </a:xfrm>
          <a:prstGeom prst="rect">
            <a:avLst/>
          </a:prstGeom>
        </p:spPr>
      </p:pic>
      <p:pic>
        <p:nvPicPr>
          <p:cNvPr id="11" name="Picture 10">
            <a:extLst>
              <a:ext uri="{FF2B5EF4-FFF2-40B4-BE49-F238E27FC236}">
                <a16:creationId xmlns:a16="http://schemas.microsoft.com/office/drawing/2014/main" id="{7E1E5CAA-1E75-4D9E-9E1F-29B67B7AFB6D}"/>
              </a:ext>
            </a:extLst>
          </p:cNvPr>
          <p:cNvPicPr>
            <a:picLocks noChangeAspect="1"/>
          </p:cNvPicPr>
          <p:nvPr/>
        </p:nvPicPr>
        <p:blipFill>
          <a:blip r:embed="rId4"/>
          <a:stretch>
            <a:fillRect/>
          </a:stretch>
        </p:blipFill>
        <p:spPr>
          <a:xfrm>
            <a:off x="4644504" y="1000210"/>
            <a:ext cx="3770122" cy="2132358"/>
          </a:xfrm>
          <a:prstGeom prst="rect">
            <a:avLst/>
          </a:prstGeom>
        </p:spPr>
      </p:pic>
      <p:pic>
        <p:nvPicPr>
          <p:cNvPr id="12" name="Picture 11">
            <a:extLst>
              <a:ext uri="{FF2B5EF4-FFF2-40B4-BE49-F238E27FC236}">
                <a16:creationId xmlns:a16="http://schemas.microsoft.com/office/drawing/2014/main" id="{388A636B-F374-D902-DE12-01AD6B28B7CE}"/>
              </a:ext>
            </a:extLst>
          </p:cNvPr>
          <p:cNvPicPr>
            <a:picLocks noChangeAspect="1"/>
          </p:cNvPicPr>
          <p:nvPr/>
        </p:nvPicPr>
        <p:blipFill>
          <a:blip r:embed="rId5"/>
          <a:stretch>
            <a:fillRect/>
          </a:stretch>
        </p:blipFill>
        <p:spPr>
          <a:xfrm>
            <a:off x="4738580" y="3304851"/>
            <a:ext cx="3579418" cy="1168112"/>
          </a:xfrm>
          <a:prstGeom prst="rect">
            <a:avLst/>
          </a:prstGeom>
        </p:spPr>
      </p:pic>
      <p:pic>
        <p:nvPicPr>
          <p:cNvPr id="13" name="Picture 12">
            <a:extLst>
              <a:ext uri="{FF2B5EF4-FFF2-40B4-BE49-F238E27FC236}">
                <a16:creationId xmlns:a16="http://schemas.microsoft.com/office/drawing/2014/main" id="{2F37293B-377D-5BFB-3F6B-90B2B5EF23B5}"/>
              </a:ext>
            </a:extLst>
          </p:cNvPr>
          <p:cNvPicPr>
            <a:picLocks noChangeAspect="1"/>
          </p:cNvPicPr>
          <p:nvPr/>
        </p:nvPicPr>
        <p:blipFill>
          <a:blip r:embed="rId6"/>
          <a:stretch>
            <a:fillRect/>
          </a:stretch>
        </p:blipFill>
        <p:spPr>
          <a:xfrm>
            <a:off x="747320" y="3333553"/>
            <a:ext cx="3770122" cy="1168112"/>
          </a:xfrm>
          <a:prstGeom prst="rect">
            <a:avLst/>
          </a:prstGeom>
        </p:spPr>
      </p:pic>
      <p:sp>
        <p:nvSpPr>
          <p:cNvPr id="14" name="TextBox 13">
            <a:extLst>
              <a:ext uri="{FF2B5EF4-FFF2-40B4-BE49-F238E27FC236}">
                <a16:creationId xmlns:a16="http://schemas.microsoft.com/office/drawing/2014/main" id="{8C123F88-A2D2-70B8-F8B0-70A05D032209}"/>
              </a:ext>
            </a:extLst>
          </p:cNvPr>
          <p:cNvSpPr txBox="1"/>
          <p:nvPr/>
        </p:nvSpPr>
        <p:spPr>
          <a:xfrm>
            <a:off x="3389254" y="3706603"/>
            <a:ext cx="816142" cy="523220"/>
          </a:xfrm>
          <a:prstGeom prst="rect">
            <a:avLst/>
          </a:prstGeom>
          <a:noFill/>
        </p:spPr>
        <p:txBody>
          <a:bodyPr wrap="square" lIns="91440" tIns="45720" rIns="91440" bIns="45720" rtlCol="0" anchor="t">
            <a:spAutoFit/>
          </a:bodyPr>
          <a:lstStyle/>
          <a:p>
            <a:r>
              <a:rPr lang="en-IN"/>
              <a:t>Logit </a:t>
            </a:r>
            <a:endParaRPr lang="en-US"/>
          </a:p>
          <a:p>
            <a:r>
              <a:rPr lang="en-IN"/>
              <a:t>Model</a:t>
            </a:r>
          </a:p>
        </p:txBody>
      </p:sp>
      <p:sp>
        <p:nvSpPr>
          <p:cNvPr id="15" name="TextBox 14">
            <a:extLst>
              <a:ext uri="{FF2B5EF4-FFF2-40B4-BE49-F238E27FC236}">
                <a16:creationId xmlns:a16="http://schemas.microsoft.com/office/drawing/2014/main" id="{84CFD9DA-6BA1-6AAB-E1BD-A824FE6BFA80}"/>
              </a:ext>
            </a:extLst>
          </p:cNvPr>
          <p:cNvSpPr txBox="1"/>
          <p:nvPr/>
        </p:nvSpPr>
        <p:spPr>
          <a:xfrm>
            <a:off x="7601236" y="3628021"/>
            <a:ext cx="816142" cy="523220"/>
          </a:xfrm>
          <a:prstGeom prst="rect">
            <a:avLst/>
          </a:prstGeom>
          <a:noFill/>
        </p:spPr>
        <p:txBody>
          <a:bodyPr wrap="square" rtlCol="0">
            <a:spAutoFit/>
          </a:bodyPr>
          <a:lstStyle/>
          <a:p>
            <a:r>
              <a:rPr lang="en-IN"/>
              <a:t>GB Model</a:t>
            </a:r>
          </a:p>
        </p:txBody>
      </p:sp>
      <p:sp>
        <p:nvSpPr>
          <p:cNvPr id="16" name="TextBox 15">
            <a:extLst>
              <a:ext uri="{FF2B5EF4-FFF2-40B4-BE49-F238E27FC236}">
                <a16:creationId xmlns:a16="http://schemas.microsoft.com/office/drawing/2014/main" id="{D2915324-9C7B-4FE5-F67E-97A6C0F6BAD9}"/>
              </a:ext>
            </a:extLst>
          </p:cNvPr>
          <p:cNvSpPr txBox="1"/>
          <p:nvPr/>
        </p:nvSpPr>
        <p:spPr>
          <a:xfrm>
            <a:off x="623571" y="669049"/>
            <a:ext cx="3485249" cy="307777"/>
          </a:xfrm>
          <a:prstGeom prst="rect">
            <a:avLst/>
          </a:prstGeom>
          <a:noFill/>
        </p:spPr>
        <p:txBody>
          <a:bodyPr wrap="none" rtlCol="0">
            <a:spAutoFit/>
          </a:bodyPr>
          <a:lstStyle/>
          <a:p>
            <a:r>
              <a:rPr lang="en-IN" dirty="0">
                <a:solidFill>
                  <a:schemeClr val="tx1"/>
                </a:solidFill>
              </a:rPr>
              <a:t>Factors affecting the churn of a superhost</a:t>
            </a:r>
          </a:p>
        </p:txBody>
      </p:sp>
      <p:sp>
        <p:nvSpPr>
          <p:cNvPr id="17" name="Arrow: Chevron 16">
            <a:extLst>
              <a:ext uri="{FF2B5EF4-FFF2-40B4-BE49-F238E27FC236}">
                <a16:creationId xmlns:a16="http://schemas.microsoft.com/office/drawing/2014/main" id="{5D6C8433-AFC1-D806-B18E-8AFDA8C844BF}"/>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8" name="Arrow: Chevron 17">
            <a:extLst>
              <a:ext uri="{FF2B5EF4-FFF2-40B4-BE49-F238E27FC236}">
                <a16:creationId xmlns:a16="http://schemas.microsoft.com/office/drawing/2014/main" id="{04A25041-963C-2F32-B4BB-88B46AD8494B}"/>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9" name="Arrow: Chevron 18">
            <a:extLst>
              <a:ext uri="{FF2B5EF4-FFF2-40B4-BE49-F238E27FC236}">
                <a16:creationId xmlns:a16="http://schemas.microsoft.com/office/drawing/2014/main" id="{CD83E37C-DA83-FA6F-E528-2C438A426AC6}"/>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20" name="Arrow: Chevron 19">
            <a:extLst>
              <a:ext uri="{FF2B5EF4-FFF2-40B4-BE49-F238E27FC236}">
                <a16:creationId xmlns:a16="http://schemas.microsoft.com/office/drawing/2014/main" id="{E21F7136-3BFC-3977-B384-E6E95E89D06F}"/>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21" name="Arrow: Chevron 20">
            <a:extLst>
              <a:ext uri="{FF2B5EF4-FFF2-40B4-BE49-F238E27FC236}">
                <a16:creationId xmlns:a16="http://schemas.microsoft.com/office/drawing/2014/main" id="{FC1DCC16-18E6-5D58-1D16-8310A8583744}"/>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2733397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8043F12A-9276-8F32-CE08-C7777D870F9B}"/>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Business FINDINGS</a:t>
            </a:r>
          </a:p>
        </p:txBody>
      </p:sp>
      <p:graphicFrame>
        <p:nvGraphicFramePr>
          <p:cNvPr id="10" name="Diagram 9">
            <a:extLst>
              <a:ext uri="{FF2B5EF4-FFF2-40B4-BE49-F238E27FC236}">
                <a16:creationId xmlns:a16="http://schemas.microsoft.com/office/drawing/2014/main" id="{AEFA08BE-B50A-3234-D29B-B0CDEAEE7576}"/>
              </a:ext>
            </a:extLst>
          </p:cNvPr>
          <p:cNvGraphicFramePr/>
          <p:nvPr>
            <p:extLst>
              <p:ext uri="{D42A27DB-BD31-4B8C-83A1-F6EECF244321}">
                <p14:modId xmlns:p14="http://schemas.microsoft.com/office/powerpoint/2010/main" val="575531420"/>
              </p:ext>
            </p:extLst>
          </p:nvPr>
        </p:nvGraphicFramePr>
        <p:xfrm>
          <a:off x="714299" y="1449658"/>
          <a:ext cx="7820101" cy="24012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2" name="Diagram 11">
            <a:extLst>
              <a:ext uri="{FF2B5EF4-FFF2-40B4-BE49-F238E27FC236}">
                <a16:creationId xmlns:a16="http://schemas.microsoft.com/office/drawing/2014/main" id="{63882D35-F06B-E603-E10D-B6AB6B14443A}"/>
              </a:ext>
            </a:extLst>
          </p:cNvPr>
          <p:cNvGraphicFramePr/>
          <p:nvPr>
            <p:extLst>
              <p:ext uri="{D42A27DB-BD31-4B8C-83A1-F6EECF244321}">
                <p14:modId xmlns:p14="http://schemas.microsoft.com/office/powerpoint/2010/main" val="3601957963"/>
              </p:ext>
            </p:extLst>
          </p:nvPr>
        </p:nvGraphicFramePr>
        <p:xfrm>
          <a:off x="817755" y="1159150"/>
          <a:ext cx="7559545" cy="289310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3" name="Arrow: Chevron 12">
            <a:extLst>
              <a:ext uri="{FF2B5EF4-FFF2-40B4-BE49-F238E27FC236}">
                <a16:creationId xmlns:a16="http://schemas.microsoft.com/office/drawing/2014/main" id="{EA4EA254-B90F-2E9A-E914-371C9DB6E809}"/>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4" name="Arrow: Chevron 13">
            <a:extLst>
              <a:ext uri="{FF2B5EF4-FFF2-40B4-BE49-F238E27FC236}">
                <a16:creationId xmlns:a16="http://schemas.microsoft.com/office/drawing/2014/main" id="{AC00E4F7-3AA2-46C9-2D6B-D32551DCABAD}"/>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5" name="Arrow: Chevron 14">
            <a:extLst>
              <a:ext uri="{FF2B5EF4-FFF2-40B4-BE49-F238E27FC236}">
                <a16:creationId xmlns:a16="http://schemas.microsoft.com/office/drawing/2014/main" id="{7DC920FF-DAB2-BE93-C6E7-9C85E710A3A9}"/>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6" name="Arrow: Chevron 15">
            <a:extLst>
              <a:ext uri="{FF2B5EF4-FFF2-40B4-BE49-F238E27FC236}">
                <a16:creationId xmlns:a16="http://schemas.microsoft.com/office/drawing/2014/main" id="{9BE6DD06-A98B-3299-CBCE-6DF7399EA6E8}"/>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7" name="Arrow: Chevron 16">
            <a:extLst>
              <a:ext uri="{FF2B5EF4-FFF2-40B4-BE49-F238E27FC236}">
                <a16:creationId xmlns:a16="http://schemas.microsoft.com/office/drawing/2014/main" id="{269F1C4E-78AF-A85C-F34A-082BC18C3DE9}"/>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106022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7D0AC5B5-06EF-EC29-BE67-9B6E0821A9FB}"/>
              </a:ext>
            </a:extLst>
          </p:cNvPr>
          <p:cNvSpPr txBox="1">
            <a:spLocks/>
          </p:cNvSpPr>
          <p:nvPr/>
        </p:nvSpPr>
        <p:spPr>
          <a:xfrm>
            <a:off x="674786" y="511859"/>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Solution</a:t>
            </a:r>
          </a:p>
        </p:txBody>
      </p:sp>
      <p:graphicFrame>
        <p:nvGraphicFramePr>
          <p:cNvPr id="10" name="Diagram 9">
            <a:extLst>
              <a:ext uri="{FF2B5EF4-FFF2-40B4-BE49-F238E27FC236}">
                <a16:creationId xmlns:a16="http://schemas.microsoft.com/office/drawing/2014/main" id="{70A5BC5F-7D1F-E82D-5D49-835FCCFBBC68}"/>
              </a:ext>
            </a:extLst>
          </p:cNvPr>
          <p:cNvGraphicFramePr/>
          <p:nvPr>
            <p:extLst>
              <p:ext uri="{D42A27DB-BD31-4B8C-83A1-F6EECF244321}">
                <p14:modId xmlns:p14="http://schemas.microsoft.com/office/powerpoint/2010/main" val="2681266495"/>
              </p:ext>
            </p:extLst>
          </p:nvPr>
        </p:nvGraphicFramePr>
        <p:xfrm>
          <a:off x="2861492" y="1167675"/>
          <a:ext cx="3098925" cy="3077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4" name="Diagram 23">
            <a:extLst>
              <a:ext uri="{FF2B5EF4-FFF2-40B4-BE49-F238E27FC236}">
                <a16:creationId xmlns:a16="http://schemas.microsoft.com/office/drawing/2014/main" id="{A240001D-7DED-A3FA-6723-8785C0EF3316}"/>
              </a:ext>
            </a:extLst>
          </p:cNvPr>
          <p:cNvGraphicFramePr/>
          <p:nvPr>
            <p:extLst>
              <p:ext uri="{D42A27DB-BD31-4B8C-83A1-F6EECF244321}">
                <p14:modId xmlns:p14="http://schemas.microsoft.com/office/powerpoint/2010/main" val="1138378287"/>
              </p:ext>
            </p:extLst>
          </p:nvPr>
        </p:nvGraphicFramePr>
        <p:xfrm>
          <a:off x="1777805" y="1682581"/>
          <a:ext cx="5588389" cy="30777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12" name="Group 11">
            <a:extLst>
              <a:ext uri="{FF2B5EF4-FFF2-40B4-BE49-F238E27FC236}">
                <a16:creationId xmlns:a16="http://schemas.microsoft.com/office/drawing/2014/main" id="{5F1EEBB2-4383-E241-CBE7-DE1CF02A01F4}"/>
              </a:ext>
            </a:extLst>
          </p:cNvPr>
          <p:cNvGrpSpPr/>
          <p:nvPr/>
        </p:nvGrpSpPr>
        <p:grpSpPr>
          <a:xfrm>
            <a:off x="942214" y="3195046"/>
            <a:ext cx="2063100" cy="1122900"/>
            <a:chOff x="897785" y="3077179"/>
            <a:chExt cx="2063100" cy="1122900"/>
          </a:xfrm>
          <a:solidFill>
            <a:schemeClr val="accent1"/>
          </a:solidFill>
        </p:grpSpPr>
        <p:sp>
          <p:nvSpPr>
            <p:cNvPr id="22" name="Google Shape;3001;p123">
              <a:extLst>
                <a:ext uri="{FF2B5EF4-FFF2-40B4-BE49-F238E27FC236}">
                  <a16:creationId xmlns:a16="http://schemas.microsoft.com/office/drawing/2014/main" id="{0A1C5F2C-FE32-A9F8-8D7F-80037B27EF54}"/>
                </a:ext>
              </a:extLst>
            </p:cNvPr>
            <p:cNvSpPr/>
            <p:nvPr/>
          </p:nvSpPr>
          <p:spPr>
            <a:xfrm>
              <a:off x="897785" y="3077179"/>
              <a:ext cx="2063100" cy="1122900"/>
            </a:xfrm>
            <a:prstGeom prst="roundRect">
              <a:avLst>
                <a:gd name="adj" fmla="val 16667"/>
              </a:avLst>
            </a:prstGeom>
            <a:solidFill>
              <a:srgbClr val="00B0F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3003;p123">
              <a:extLst>
                <a:ext uri="{FF2B5EF4-FFF2-40B4-BE49-F238E27FC236}">
                  <a16:creationId xmlns:a16="http://schemas.microsoft.com/office/drawing/2014/main" id="{BF89A6AC-9624-E6F0-2E58-DB607F91EF4F}"/>
                </a:ext>
              </a:extLst>
            </p:cNvPr>
            <p:cNvSpPr txBox="1"/>
            <p:nvPr/>
          </p:nvSpPr>
          <p:spPr>
            <a:xfrm>
              <a:off x="1034350" y="3384302"/>
              <a:ext cx="1695300" cy="374700"/>
            </a:xfrm>
            <a:prstGeom prst="rect">
              <a:avLst/>
            </a:prstGeom>
            <a:solidFill>
              <a:srgbClr val="00B0F0"/>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Willingness to Pay</a:t>
              </a:r>
              <a:endParaRPr sz="1800" b="1">
                <a:solidFill>
                  <a:schemeClr val="lt1"/>
                </a:solidFill>
                <a:latin typeface="Open Sans"/>
                <a:ea typeface="Open Sans"/>
                <a:cs typeface="Open Sans"/>
                <a:sym typeface="Open Sans"/>
              </a:endParaRPr>
            </a:p>
          </p:txBody>
        </p:sp>
      </p:grpSp>
      <p:grpSp>
        <p:nvGrpSpPr>
          <p:cNvPr id="13" name="Group 12">
            <a:extLst>
              <a:ext uri="{FF2B5EF4-FFF2-40B4-BE49-F238E27FC236}">
                <a16:creationId xmlns:a16="http://schemas.microsoft.com/office/drawing/2014/main" id="{A064AD36-6E49-CDD8-D062-290A4D3687F6}"/>
              </a:ext>
            </a:extLst>
          </p:cNvPr>
          <p:cNvGrpSpPr/>
          <p:nvPr/>
        </p:nvGrpSpPr>
        <p:grpSpPr>
          <a:xfrm>
            <a:off x="3500936" y="3195046"/>
            <a:ext cx="2063100" cy="1122900"/>
            <a:chOff x="3540567" y="3194106"/>
            <a:chExt cx="2063100" cy="1122900"/>
          </a:xfrm>
          <a:solidFill>
            <a:srgbClr val="92D050"/>
          </a:solidFill>
        </p:grpSpPr>
        <p:sp>
          <p:nvSpPr>
            <p:cNvPr id="20" name="Google Shape;3000;p123">
              <a:extLst>
                <a:ext uri="{FF2B5EF4-FFF2-40B4-BE49-F238E27FC236}">
                  <a16:creationId xmlns:a16="http://schemas.microsoft.com/office/drawing/2014/main" id="{0C9803F9-C141-DE39-676C-34EB99E291B1}"/>
                </a:ext>
              </a:extLst>
            </p:cNvPr>
            <p:cNvSpPr/>
            <p:nvPr/>
          </p:nvSpPr>
          <p:spPr>
            <a:xfrm>
              <a:off x="3540567" y="3194106"/>
              <a:ext cx="2063100" cy="1122900"/>
            </a:xfrm>
            <a:prstGeom prst="roundRect">
              <a:avLst>
                <a:gd name="adj" fmla="val 16667"/>
              </a:avLst>
            </a:pr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1" name="Google Shape;3005;p123">
              <a:extLst>
                <a:ext uri="{FF2B5EF4-FFF2-40B4-BE49-F238E27FC236}">
                  <a16:creationId xmlns:a16="http://schemas.microsoft.com/office/drawing/2014/main" id="{8A96927D-B4DB-F39C-306B-8EDD0CD685C8}"/>
                </a:ext>
              </a:extLst>
            </p:cNvPr>
            <p:cNvSpPr txBox="1"/>
            <p:nvPr/>
          </p:nvSpPr>
          <p:spPr>
            <a:xfrm>
              <a:off x="3724472" y="3386894"/>
              <a:ext cx="1695300" cy="374700"/>
            </a:xfrm>
            <a:prstGeom prst="rect">
              <a:avLst/>
            </a:prstGeom>
            <a:grp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Transaction Cost</a:t>
              </a:r>
              <a:endParaRPr sz="1800" b="1">
                <a:solidFill>
                  <a:schemeClr val="lt1"/>
                </a:solidFill>
                <a:latin typeface="Open Sans"/>
                <a:ea typeface="Open Sans"/>
                <a:cs typeface="Open Sans"/>
                <a:sym typeface="Open Sans"/>
              </a:endParaRPr>
            </a:p>
          </p:txBody>
        </p:sp>
      </p:grpSp>
      <p:grpSp>
        <p:nvGrpSpPr>
          <p:cNvPr id="14" name="Group 13">
            <a:extLst>
              <a:ext uri="{FF2B5EF4-FFF2-40B4-BE49-F238E27FC236}">
                <a16:creationId xmlns:a16="http://schemas.microsoft.com/office/drawing/2014/main" id="{EFAB9640-F662-1223-BBA3-5E88321A86AA}"/>
              </a:ext>
            </a:extLst>
          </p:cNvPr>
          <p:cNvGrpSpPr/>
          <p:nvPr/>
        </p:nvGrpSpPr>
        <p:grpSpPr>
          <a:xfrm>
            <a:off x="6176245" y="3188819"/>
            <a:ext cx="2063100" cy="1122900"/>
            <a:chOff x="6269477" y="2977792"/>
            <a:chExt cx="2063100" cy="1122900"/>
          </a:xfrm>
          <a:solidFill>
            <a:schemeClr val="tx1">
              <a:lumMod val="75000"/>
            </a:schemeClr>
          </a:solidFill>
        </p:grpSpPr>
        <p:sp>
          <p:nvSpPr>
            <p:cNvPr id="18" name="Google Shape;2999;p123">
              <a:extLst>
                <a:ext uri="{FF2B5EF4-FFF2-40B4-BE49-F238E27FC236}">
                  <a16:creationId xmlns:a16="http://schemas.microsoft.com/office/drawing/2014/main" id="{06493F3C-825C-C421-1482-B3D309A7B0E5}"/>
                </a:ext>
              </a:extLst>
            </p:cNvPr>
            <p:cNvSpPr/>
            <p:nvPr/>
          </p:nvSpPr>
          <p:spPr>
            <a:xfrm>
              <a:off x="6269477" y="2977792"/>
              <a:ext cx="2063100" cy="1122900"/>
            </a:xfrm>
            <a:prstGeom prst="roundRect">
              <a:avLst>
                <a:gd name="adj" fmla="val 16667"/>
              </a:avLst>
            </a:prstGeom>
            <a:grp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19" name="Google Shape;3007;p123">
              <a:extLst>
                <a:ext uri="{FF2B5EF4-FFF2-40B4-BE49-F238E27FC236}">
                  <a16:creationId xmlns:a16="http://schemas.microsoft.com/office/drawing/2014/main" id="{E7ADB58A-DEDF-5D16-48FA-BE74C1B907A7}"/>
                </a:ext>
              </a:extLst>
            </p:cNvPr>
            <p:cNvSpPr txBox="1"/>
            <p:nvPr/>
          </p:nvSpPr>
          <p:spPr>
            <a:xfrm>
              <a:off x="6500121" y="3183798"/>
              <a:ext cx="1695300" cy="374700"/>
            </a:xfrm>
            <a:prstGeom prst="rect">
              <a:avLst/>
            </a:prstGeom>
            <a:grp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1800" b="1">
                  <a:solidFill>
                    <a:schemeClr val="lt1"/>
                  </a:solidFill>
                  <a:latin typeface="Open Sans"/>
                  <a:ea typeface="Open Sans"/>
                  <a:cs typeface="Open Sans"/>
                  <a:sym typeface="Open Sans"/>
                </a:rPr>
                <a:t>Marginal Cost</a:t>
              </a:r>
              <a:endParaRPr sz="1800" b="1">
                <a:solidFill>
                  <a:schemeClr val="lt1"/>
                </a:solidFill>
                <a:latin typeface="Open Sans"/>
                <a:ea typeface="Open Sans"/>
                <a:cs typeface="Open Sans"/>
                <a:sym typeface="Open Sans"/>
              </a:endParaRPr>
            </a:p>
          </p:txBody>
        </p:sp>
      </p:grpSp>
      <p:sp>
        <p:nvSpPr>
          <p:cNvPr id="15" name="Arrow: Up 14">
            <a:extLst>
              <a:ext uri="{FF2B5EF4-FFF2-40B4-BE49-F238E27FC236}">
                <a16:creationId xmlns:a16="http://schemas.microsoft.com/office/drawing/2014/main" id="{DCEC9316-0593-16F5-B96C-02E3EB4253F7}"/>
              </a:ext>
            </a:extLst>
          </p:cNvPr>
          <p:cNvSpPr/>
          <p:nvPr/>
        </p:nvSpPr>
        <p:spPr>
          <a:xfrm>
            <a:off x="1531617" y="2240070"/>
            <a:ext cx="724989" cy="822960"/>
          </a:xfrm>
          <a:prstGeom prst="upArrow">
            <a:avLst/>
          </a:prstGeom>
          <a:solidFill>
            <a:srgbClr val="00B0F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b="1">
              <a:ln w="22225">
                <a:solidFill>
                  <a:schemeClr val="accent2"/>
                </a:solidFill>
                <a:prstDash val="solid"/>
              </a:ln>
              <a:solidFill>
                <a:schemeClr val="accent2">
                  <a:lumMod val="40000"/>
                  <a:lumOff val="60000"/>
                </a:schemeClr>
              </a:solidFill>
            </a:endParaRPr>
          </a:p>
        </p:txBody>
      </p:sp>
      <p:sp>
        <p:nvSpPr>
          <p:cNvPr id="16" name="Arrow: Down 15">
            <a:extLst>
              <a:ext uri="{FF2B5EF4-FFF2-40B4-BE49-F238E27FC236}">
                <a16:creationId xmlns:a16="http://schemas.microsoft.com/office/drawing/2014/main" id="{75C460EB-8A10-529C-C741-3956AD270F48}"/>
              </a:ext>
            </a:extLst>
          </p:cNvPr>
          <p:cNvSpPr/>
          <p:nvPr/>
        </p:nvSpPr>
        <p:spPr>
          <a:xfrm>
            <a:off x="4085559" y="2271854"/>
            <a:ext cx="776254" cy="822960"/>
          </a:xfrm>
          <a:prstGeom prst="downArrow">
            <a:avLst/>
          </a:prstGeom>
          <a:solidFill>
            <a:srgbClr val="92D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a:p>
        </p:txBody>
      </p:sp>
      <p:sp>
        <p:nvSpPr>
          <p:cNvPr id="17" name="Arrow: Down 16">
            <a:extLst>
              <a:ext uri="{FF2B5EF4-FFF2-40B4-BE49-F238E27FC236}">
                <a16:creationId xmlns:a16="http://schemas.microsoft.com/office/drawing/2014/main" id="{C25BE5D7-977E-1D31-C1C9-9DB7E166C238}"/>
              </a:ext>
            </a:extLst>
          </p:cNvPr>
          <p:cNvSpPr/>
          <p:nvPr/>
        </p:nvSpPr>
        <p:spPr>
          <a:xfrm>
            <a:off x="6819668" y="2239677"/>
            <a:ext cx="776254" cy="822960"/>
          </a:xfrm>
          <a:prstGeom prst="downArrow">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a:pPr algn="ctr"/>
            <a:endParaRPr lang="en-IN"/>
          </a:p>
        </p:txBody>
      </p:sp>
      <p:sp>
        <p:nvSpPr>
          <p:cNvPr id="25" name="Arrow: Chevron 24">
            <a:extLst>
              <a:ext uri="{FF2B5EF4-FFF2-40B4-BE49-F238E27FC236}">
                <a16:creationId xmlns:a16="http://schemas.microsoft.com/office/drawing/2014/main" id="{F57ABE9C-EDC3-D74B-2A0B-203667B3D1C7}"/>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26" name="Arrow: Chevron 25">
            <a:extLst>
              <a:ext uri="{FF2B5EF4-FFF2-40B4-BE49-F238E27FC236}">
                <a16:creationId xmlns:a16="http://schemas.microsoft.com/office/drawing/2014/main" id="{676F487A-C664-29D3-58ED-3245E1594D13}"/>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27" name="Arrow: Chevron 26">
            <a:extLst>
              <a:ext uri="{FF2B5EF4-FFF2-40B4-BE49-F238E27FC236}">
                <a16:creationId xmlns:a16="http://schemas.microsoft.com/office/drawing/2014/main" id="{52CDB1B7-DDBE-AE89-18B0-5E623CD118B6}"/>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28" name="Arrow: Chevron 27">
            <a:extLst>
              <a:ext uri="{FF2B5EF4-FFF2-40B4-BE49-F238E27FC236}">
                <a16:creationId xmlns:a16="http://schemas.microsoft.com/office/drawing/2014/main" id="{B0A55706-D47C-490E-F01A-B90F45EA2113}"/>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29" name="Arrow: Chevron 28">
            <a:extLst>
              <a:ext uri="{FF2B5EF4-FFF2-40B4-BE49-F238E27FC236}">
                <a16:creationId xmlns:a16="http://schemas.microsoft.com/office/drawing/2014/main" id="{A67728F6-17B0-F147-23A3-12C649270E7F}"/>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375589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4" grpId="0">
        <p:bldAsOne/>
      </p:bldGraphic>
      <p:bldP spid="15" grpId="0" animBg="1"/>
      <p:bldP spid="16" grpId="0" animBg="1"/>
      <p:bldP spid="1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pic>
        <p:nvPicPr>
          <p:cNvPr id="5122" name="Picture 2">
            <a:extLst>
              <a:ext uri="{FF2B5EF4-FFF2-40B4-BE49-F238E27FC236}">
                <a16:creationId xmlns:a16="http://schemas.microsoft.com/office/drawing/2014/main" id="{23AB08B3-64D1-AF99-076A-F311402949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3414" y="1263804"/>
            <a:ext cx="7701775" cy="309260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505;p38">
            <a:extLst>
              <a:ext uri="{FF2B5EF4-FFF2-40B4-BE49-F238E27FC236}">
                <a16:creationId xmlns:a16="http://schemas.microsoft.com/office/drawing/2014/main" id="{1713D22B-526C-0ED8-C15D-F6D1C77C7B3C}"/>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endParaRPr lang="en-IN" sz="3200"/>
          </a:p>
        </p:txBody>
      </p:sp>
      <p:sp>
        <p:nvSpPr>
          <p:cNvPr id="9" name="Arrow: Chevron 8">
            <a:extLst>
              <a:ext uri="{FF2B5EF4-FFF2-40B4-BE49-F238E27FC236}">
                <a16:creationId xmlns:a16="http://schemas.microsoft.com/office/drawing/2014/main" id="{472C6CD1-0E09-FCFE-7F96-5E09D222BD20}"/>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0" name="Arrow: Chevron 9">
            <a:extLst>
              <a:ext uri="{FF2B5EF4-FFF2-40B4-BE49-F238E27FC236}">
                <a16:creationId xmlns:a16="http://schemas.microsoft.com/office/drawing/2014/main" id="{0225E6A8-4438-3441-51A4-78A26538A3F1}"/>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1" name="Arrow: Chevron 10">
            <a:extLst>
              <a:ext uri="{FF2B5EF4-FFF2-40B4-BE49-F238E27FC236}">
                <a16:creationId xmlns:a16="http://schemas.microsoft.com/office/drawing/2014/main" id="{E0F4958C-8781-9083-F43C-3B13ADC93086}"/>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2" name="Arrow: Chevron 11">
            <a:extLst>
              <a:ext uri="{FF2B5EF4-FFF2-40B4-BE49-F238E27FC236}">
                <a16:creationId xmlns:a16="http://schemas.microsoft.com/office/drawing/2014/main" id="{E982DCF9-137E-DB9B-6170-DBBB2D070EC7}"/>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3" name="Arrow: Chevron 12">
            <a:extLst>
              <a:ext uri="{FF2B5EF4-FFF2-40B4-BE49-F238E27FC236}">
                <a16:creationId xmlns:a16="http://schemas.microsoft.com/office/drawing/2014/main" id="{84A60CB7-CD58-312D-116D-20F4DD41AE24}"/>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4" name="Google Shape;505;p38">
            <a:extLst>
              <a:ext uri="{FF2B5EF4-FFF2-40B4-BE49-F238E27FC236}">
                <a16:creationId xmlns:a16="http://schemas.microsoft.com/office/drawing/2014/main" id="{5C3A32BC-4136-EA63-D225-DC55E4304846}"/>
              </a:ext>
            </a:extLst>
          </p:cNvPr>
          <p:cNvSpPr txBox="1">
            <a:spLocks/>
          </p:cNvSpPr>
          <p:nvPr/>
        </p:nvSpPr>
        <p:spPr>
          <a:xfrm>
            <a:off x="674786" y="511859"/>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Solution Illustration</a:t>
            </a:r>
          </a:p>
        </p:txBody>
      </p:sp>
    </p:spTree>
    <p:extLst>
      <p:ext uri="{BB962C8B-B14F-4D97-AF65-F5344CB8AC3E}">
        <p14:creationId xmlns:p14="http://schemas.microsoft.com/office/powerpoint/2010/main" val="38182151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8043F12A-9276-8F32-CE08-C7777D870F9B}"/>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Business Problem 2</a:t>
            </a:r>
          </a:p>
        </p:txBody>
      </p:sp>
      <p:graphicFrame>
        <p:nvGraphicFramePr>
          <p:cNvPr id="10" name="Diagram 9">
            <a:extLst>
              <a:ext uri="{FF2B5EF4-FFF2-40B4-BE49-F238E27FC236}">
                <a16:creationId xmlns:a16="http://schemas.microsoft.com/office/drawing/2014/main" id="{15EFDF2A-AAD4-49A6-548A-B10A53FF7B49}"/>
              </a:ext>
            </a:extLst>
          </p:cNvPr>
          <p:cNvGraphicFramePr/>
          <p:nvPr>
            <p:extLst>
              <p:ext uri="{D42A27DB-BD31-4B8C-83A1-F6EECF244321}">
                <p14:modId xmlns:p14="http://schemas.microsoft.com/office/powerpoint/2010/main" val="1529520417"/>
              </p:ext>
            </p:extLst>
          </p:nvPr>
        </p:nvGraphicFramePr>
        <p:xfrm>
          <a:off x="714299" y="1449658"/>
          <a:ext cx="7842403" cy="25127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Arrow: Chevron 8">
            <a:extLst>
              <a:ext uri="{FF2B5EF4-FFF2-40B4-BE49-F238E27FC236}">
                <a16:creationId xmlns:a16="http://schemas.microsoft.com/office/drawing/2014/main" id="{DD52BBEC-A7E0-DF1C-B671-0675DE5B68FD}"/>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1" name="Arrow: Chevron 10">
            <a:extLst>
              <a:ext uri="{FF2B5EF4-FFF2-40B4-BE49-F238E27FC236}">
                <a16:creationId xmlns:a16="http://schemas.microsoft.com/office/drawing/2014/main" id="{7CA8AF3E-A07F-D828-A8B9-875D878DE553}"/>
              </a:ext>
            </a:extLst>
          </p:cNvPr>
          <p:cNvSpPr/>
          <p:nvPr/>
        </p:nvSpPr>
        <p:spPr>
          <a:xfrm>
            <a:off x="5337010"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2" name="Arrow: Chevron 11">
            <a:extLst>
              <a:ext uri="{FF2B5EF4-FFF2-40B4-BE49-F238E27FC236}">
                <a16:creationId xmlns:a16="http://schemas.microsoft.com/office/drawing/2014/main" id="{20715935-771A-F50C-14B1-17E1DB3D2021}"/>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3" name="Arrow: Chevron 12">
            <a:extLst>
              <a:ext uri="{FF2B5EF4-FFF2-40B4-BE49-F238E27FC236}">
                <a16:creationId xmlns:a16="http://schemas.microsoft.com/office/drawing/2014/main" id="{91AD7254-F5BA-490D-F161-B9F35881CC1C}"/>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4" name="Arrow: Chevron 13">
            <a:extLst>
              <a:ext uri="{FF2B5EF4-FFF2-40B4-BE49-F238E27FC236}">
                <a16:creationId xmlns:a16="http://schemas.microsoft.com/office/drawing/2014/main" id="{835AD9CA-41A7-A926-2E73-D338CE5E78B8}"/>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452974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BCC5603D-1982-8BEF-393E-DC1179FFE0F8}"/>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ANALYSIS FLOW</a:t>
            </a:r>
          </a:p>
        </p:txBody>
      </p:sp>
      <p:graphicFrame>
        <p:nvGraphicFramePr>
          <p:cNvPr id="9" name="Diagram 8">
            <a:extLst>
              <a:ext uri="{FF2B5EF4-FFF2-40B4-BE49-F238E27FC236}">
                <a16:creationId xmlns:a16="http://schemas.microsoft.com/office/drawing/2014/main" id="{A14C9B7C-B47D-3392-8743-27CAA3C0278B}"/>
              </a:ext>
            </a:extLst>
          </p:cNvPr>
          <p:cNvGraphicFramePr/>
          <p:nvPr>
            <p:extLst>
              <p:ext uri="{D42A27DB-BD31-4B8C-83A1-F6EECF244321}">
                <p14:modId xmlns:p14="http://schemas.microsoft.com/office/powerpoint/2010/main" val="2491742352"/>
              </p:ext>
            </p:extLst>
          </p:nvPr>
        </p:nvGraphicFramePr>
        <p:xfrm>
          <a:off x="0" y="553449"/>
          <a:ext cx="9144000" cy="40237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Arrow: Chevron 9">
            <a:extLst>
              <a:ext uri="{FF2B5EF4-FFF2-40B4-BE49-F238E27FC236}">
                <a16:creationId xmlns:a16="http://schemas.microsoft.com/office/drawing/2014/main" id="{549D262D-9EA8-AFCF-3B53-00E88D21FDEB}"/>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1" name="Arrow: Chevron 10">
            <a:extLst>
              <a:ext uri="{FF2B5EF4-FFF2-40B4-BE49-F238E27FC236}">
                <a16:creationId xmlns:a16="http://schemas.microsoft.com/office/drawing/2014/main" id="{3726D4D2-ACDA-2ED7-DC62-5DDD6778F42C}"/>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2" name="Arrow: Chevron 11">
            <a:extLst>
              <a:ext uri="{FF2B5EF4-FFF2-40B4-BE49-F238E27FC236}">
                <a16:creationId xmlns:a16="http://schemas.microsoft.com/office/drawing/2014/main" id="{188C9795-C1C5-DFC9-9E9A-A9F08484540D}"/>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3" name="Arrow: Chevron 12">
            <a:extLst>
              <a:ext uri="{FF2B5EF4-FFF2-40B4-BE49-F238E27FC236}">
                <a16:creationId xmlns:a16="http://schemas.microsoft.com/office/drawing/2014/main" id="{37E11919-2B20-3D13-3E67-D835C0E94D03}"/>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4" name="Arrow: Chevron 13">
            <a:extLst>
              <a:ext uri="{FF2B5EF4-FFF2-40B4-BE49-F238E27FC236}">
                <a16:creationId xmlns:a16="http://schemas.microsoft.com/office/drawing/2014/main" id="{A69E841C-A18F-381B-3D42-B7C9EAB99A8C}"/>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5" name="Arrow: Chevron 14">
            <a:extLst>
              <a:ext uri="{FF2B5EF4-FFF2-40B4-BE49-F238E27FC236}">
                <a16:creationId xmlns:a16="http://schemas.microsoft.com/office/drawing/2014/main" id="{36A498DD-9B95-F242-3B3C-7DD766F77685}"/>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6" name="Arrow: Chevron 15">
            <a:extLst>
              <a:ext uri="{FF2B5EF4-FFF2-40B4-BE49-F238E27FC236}">
                <a16:creationId xmlns:a16="http://schemas.microsoft.com/office/drawing/2014/main" id="{153CDAA3-6BCA-470A-0C2C-297DF098BE70}"/>
              </a:ext>
            </a:extLst>
          </p:cNvPr>
          <p:cNvSpPr/>
          <p:nvPr/>
        </p:nvSpPr>
        <p:spPr>
          <a:xfrm>
            <a:off x="5337010"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7" name="Arrow: Chevron 16">
            <a:extLst>
              <a:ext uri="{FF2B5EF4-FFF2-40B4-BE49-F238E27FC236}">
                <a16:creationId xmlns:a16="http://schemas.microsoft.com/office/drawing/2014/main" id="{E26F1369-30DE-8CC3-147C-3D65DA9699E4}"/>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8" name="Arrow: Chevron 17">
            <a:extLst>
              <a:ext uri="{FF2B5EF4-FFF2-40B4-BE49-F238E27FC236}">
                <a16:creationId xmlns:a16="http://schemas.microsoft.com/office/drawing/2014/main" id="{AE621BA8-D532-A512-E498-44894E7FFECA}"/>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9" name="Arrow: Chevron 18">
            <a:extLst>
              <a:ext uri="{FF2B5EF4-FFF2-40B4-BE49-F238E27FC236}">
                <a16:creationId xmlns:a16="http://schemas.microsoft.com/office/drawing/2014/main" id="{22C40618-3256-0EA6-EF7E-CCFC5B353064}"/>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1112095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2" name="Arrow: Chevron 1">
            <a:extLst>
              <a:ext uri="{FF2B5EF4-FFF2-40B4-BE49-F238E27FC236}">
                <a16:creationId xmlns:a16="http://schemas.microsoft.com/office/drawing/2014/main" id="{5FDEC249-794C-357D-DF02-DB997FBEE73E}"/>
              </a:ext>
            </a:extLst>
          </p:cNvPr>
          <p:cNvSpPr/>
          <p:nvPr/>
        </p:nvSpPr>
        <p:spPr>
          <a:xfrm>
            <a:off x="6819668" y="4587704"/>
            <a:ext cx="1557633"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Conclusion</a:t>
            </a:r>
          </a:p>
        </p:txBody>
      </p:sp>
      <p:sp>
        <p:nvSpPr>
          <p:cNvPr id="3" name="Arrow: Chevron 2">
            <a:extLst>
              <a:ext uri="{FF2B5EF4-FFF2-40B4-BE49-F238E27FC236}">
                <a16:creationId xmlns:a16="http://schemas.microsoft.com/office/drawing/2014/main" id="{D946040A-95ED-A4EB-4950-511175906B34}"/>
              </a:ext>
            </a:extLst>
          </p:cNvPr>
          <p:cNvSpPr/>
          <p:nvPr/>
        </p:nvSpPr>
        <p:spPr>
          <a:xfrm>
            <a:off x="5605771" y="4579179"/>
            <a:ext cx="1563085"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3</a:t>
            </a:r>
          </a:p>
        </p:txBody>
      </p:sp>
      <p:sp>
        <p:nvSpPr>
          <p:cNvPr id="4" name="Arrow: Chevron 3">
            <a:extLst>
              <a:ext uri="{FF2B5EF4-FFF2-40B4-BE49-F238E27FC236}">
                <a16:creationId xmlns:a16="http://schemas.microsoft.com/office/drawing/2014/main" id="{348CED9D-4223-A0B8-EF35-9BD8DB84A0C4}"/>
              </a:ext>
            </a:extLst>
          </p:cNvPr>
          <p:cNvSpPr/>
          <p:nvPr/>
        </p:nvSpPr>
        <p:spPr>
          <a:xfrm>
            <a:off x="4410955" y="4587704"/>
            <a:ext cx="1563085"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5" name="Arrow: Chevron 4">
            <a:extLst>
              <a:ext uri="{FF2B5EF4-FFF2-40B4-BE49-F238E27FC236}">
                <a16:creationId xmlns:a16="http://schemas.microsoft.com/office/drawing/2014/main" id="{E6C4322F-20CA-8EB9-AFA0-89E1B80BB8B6}"/>
              </a:ext>
            </a:extLst>
          </p:cNvPr>
          <p:cNvSpPr/>
          <p:nvPr/>
        </p:nvSpPr>
        <p:spPr>
          <a:xfrm>
            <a:off x="3183429" y="4587704"/>
            <a:ext cx="1563085"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6" name="Arrow: Chevron 5">
            <a:extLst>
              <a:ext uri="{FF2B5EF4-FFF2-40B4-BE49-F238E27FC236}">
                <a16:creationId xmlns:a16="http://schemas.microsoft.com/office/drawing/2014/main" id="{67DDF6B6-7E08-52B6-5B73-C240D46CBE9F}"/>
              </a:ext>
            </a:extLst>
          </p:cNvPr>
          <p:cNvSpPr/>
          <p:nvPr/>
        </p:nvSpPr>
        <p:spPr>
          <a:xfrm>
            <a:off x="690415" y="4587704"/>
            <a:ext cx="1564943" cy="555796"/>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7" name="Arrow: Chevron 6">
            <a:extLst>
              <a:ext uri="{FF2B5EF4-FFF2-40B4-BE49-F238E27FC236}">
                <a16:creationId xmlns:a16="http://schemas.microsoft.com/office/drawing/2014/main" id="{B1801F1B-A087-28C4-2440-5A6002697797}"/>
              </a:ext>
            </a:extLst>
          </p:cNvPr>
          <p:cNvSpPr/>
          <p:nvPr/>
        </p:nvSpPr>
        <p:spPr>
          <a:xfrm>
            <a:off x="1973764" y="4587704"/>
            <a:ext cx="1527172" cy="555796"/>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rgbClr val="000000"/>
                </a:solidFill>
              </a:rPr>
              <a:t>Dataset Description</a:t>
            </a:r>
          </a:p>
        </p:txBody>
      </p:sp>
      <p:sp>
        <p:nvSpPr>
          <p:cNvPr id="8" name="Google Shape;505;p38">
            <a:extLst>
              <a:ext uri="{FF2B5EF4-FFF2-40B4-BE49-F238E27FC236}">
                <a16:creationId xmlns:a16="http://schemas.microsoft.com/office/drawing/2014/main" id="{076D4017-1245-092A-220B-4BD280FB4E49}"/>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Significant variables</a:t>
            </a:r>
          </a:p>
        </p:txBody>
      </p:sp>
      <p:sp>
        <p:nvSpPr>
          <p:cNvPr id="11" name="Arrow: Chevron 10">
            <a:extLst>
              <a:ext uri="{FF2B5EF4-FFF2-40B4-BE49-F238E27FC236}">
                <a16:creationId xmlns:a16="http://schemas.microsoft.com/office/drawing/2014/main" id="{98582B3D-CB4B-3679-028E-D6E5AB278F9E}"/>
              </a:ext>
            </a:extLst>
          </p:cNvPr>
          <p:cNvSpPr/>
          <p:nvPr/>
        </p:nvSpPr>
        <p:spPr>
          <a:xfrm>
            <a:off x="6852631" y="4570642"/>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2" name="Arrow: Chevron 11">
            <a:extLst>
              <a:ext uri="{FF2B5EF4-FFF2-40B4-BE49-F238E27FC236}">
                <a16:creationId xmlns:a16="http://schemas.microsoft.com/office/drawing/2014/main" id="{01B26232-CC20-2028-CD38-8409F6692EAE}"/>
              </a:ext>
            </a:extLst>
          </p:cNvPr>
          <p:cNvSpPr/>
          <p:nvPr/>
        </p:nvSpPr>
        <p:spPr>
          <a:xfrm>
            <a:off x="5317898" y="4570642"/>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3" name="Arrow: Chevron 12">
            <a:extLst>
              <a:ext uri="{FF2B5EF4-FFF2-40B4-BE49-F238E27FC236}">
                <a16:creationId xmlns:a16="http://schemas.microsoft.com/office/drawing/2014/main" id="{FEA36FAF-58E9-4D67-2CCF-4AFD2782B6CE}"/>
              </a:ext>
            </a:extLst>
          </p:cNvPr>
          <p:cNvSpPr/>
          <p:nvPr/>
        </p:nvSpPr>
        <p:spPr>
          <a:xfrm>
            <a:off x="3783165" y="4572584"/>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4" name="Arrow: Chevron 13">
            <a:extLst>
              <a:ext uri="{FF2B5EF4-FFF2-40B4-BE49-F238E27FC236}">
                <a16:creationId xmlns:a16="http://schemas.microsoft.com/office/drawing/2014/main" id="{E7F71A8E-E407-00E4-4CC6-7A8D69787F61}"/>
              </a:ext>
            </a:extLst>
          </p:cNvPr>
          <p:cNvSpPr/>
          <p:nvPr/>
        </p:nvSpPr>
        <p:spPr>
          <a:xfrm>
            <a:off x="2248432" y="4581110"/>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5" name="Arrow: Chevron 14">
            <a:extLst>
              <a:ext uri="{FF2B5EF4-FFF2-40B4-BE49-F238E27FC236}">
                <a16:creationId xmlns:a16="http://schemas.microsoft.com/office/drawing/2014/main" id="{D580DD77-5344-3DFB-F8AB-DE8DF9CC38C8}"/>
              </a:ext>
            </a:extLst>
          </p:cNvPr>
          <p:cNvSpPr/>
          <p:nvPr/>
        </p:nvSpPr>
        <p:spPr>
          <a:xfrm>
            <a:off x="713699" y="4587704"/>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pic>
        <p:nvPicPr>
          <p:cNvPr id="18" name="Picture 17" descr="A screenshot of a computer&#10;&#10;Description automatically generated">
            <a:extLst>
              <a:ext uri="{FF2B5EF4-FFF2-40B4-BE49-F238E27FC236}">
                <a16:creationId xmlns:a16="http://schemas.microsoft.com/office/drawing/2014/main" id="{F279BA61-54A0-C17A-2E0A-A253CA43CE14}"/>
              </a:ext>
            </a:extLst>
          </p:cNvPr>
          <p:cNvPicPr>
            <a:picLocks noChangeAspect="1"/>
          </p:cNvPicPr>
          <p:nvPr/>
        </p:nvPicPr>
        <p:blipFill>
          <a:blip r:embed="rId3"/>
          <a:stretch>
            <a:fillRect/>
          </a:stretch>
        </p:blipFill>
        <p:spPr>
          <a:xfrm>
            <a:off x="1693148" y="1159150"/>
            <a:ext cx="5964951" cy="3122918"/>
          </a:xfrm>
          <a:prstGeom prst="rect">
            <a:avLst/>
          </a:prstGeom>
        </p:spPr>
      </p:pic>
    </p:spTree>
    <p:extLst>
      <p:ext uri="{BB962C8B-B14F-4D97-AF65-F5344CB8AC3E}">
        <p14:creationId xmlns:p14="http://schemas.microsoft.com/office/powerpoint/2010/main" val="3079073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0680D9C2-1015-3733-B7AD-4421C0F36F9A}"/>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TAKEAWAYS</a:t>
            </a:r>
          </a:p>
        </p:txBody>
      </p:sp>
      <p:grpSp>
        <p:nvGrpSpPr>
          <p:cNvPr id="9" name="Group 8">
            <a:extLst>
              <a:ext uri="{FF2B5EF4-FFF2-40B4-BE49-F238E27FC236}">
                <a16:creationId xmlns:a16="http://schemas.microsoft.com/office/drawing/2014/main" id="{FB2F4EE5-0BAB-8EAD-B316-1D4343B8AC6C}"/>
              </a:ext>
            </a:extLst>
          </p:cNvPr>
          <p:cNvGrpSpPr/>
          <p:nvPr/>
        </p:nvGrpSpPr>
        <p:grpSpPr>
          <a:xfrm>
            <a:off x="661901" y="1452078"/>
            <a:ext cx="7715400" cy="893409"/>
            <a:chOff x="-80076" y="-473793"/>
            <a:chExt cx="7828880" cy="1141920"/>
          </a:xfrm>
        </p:grpSpPr>
        <p:sp>
          <p:nvSpPr>
            <p:cNvPr id="10" name="Rectangle: Rounded Corners 9">
              <a:extLst>
                <a:ext uri="{FF2B5EF4-FFF2-40B4-BE49-F238E27FC236}">
                  <a16:creationId xmlns:a16="http://schemas.microsoft.com/office/drawing/2014/main" id="{30054895-800B-7FE0-F1B2-E2F8887FB107}"/>
                </a:ext>
              </a:extLst>
            </p:cNvPr>
            <p:cNvSpPr/>
            <p:nvPr/>
          </p:nvSpPr>
          <p:spPr>
            <a:xfrm>
              <a:off x="-80076" y="-473793"/>
              <a:ext cx="7828880" cy="1141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11" name="Rectangle: Rounded Corners 4">
              <a:extLst>
                <a:ext uri="{FF2B5EF4-FFF2-40B4-BE49-F238E27FC236}">
                  <a16:creationId xmlns:a16="http://schemas.microsoft.com/office/drawing/2014/main" id="{1C7E29F7-C9CE-DF08-26A0-11D7EC3D17E9}"/>
                </a:ext>
              </a:extLst>
            </p:cNvPr>
            <p:cNvSpPr txBox="1"/>
            <p:nvPr/>
          </p:nvSpPr>
          <p:spPr>
            <a:xfrm>
              <a:off x="-24332" y="-400840"/>
              <a:ext cx="7717392" cy="103043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600" kern="1200"/>
                <a:t>Number of hosts in the tract seems to be a very influential factor deciding the average number of bookings. They have a positive effect on the booking.</a:t>
              </a:r>
            </a:p>
          </p:txBody>
        </p:sp>
      </p:grpSp>
      <p:grpSp>
        <p:nvGrpSpPr>
          <p:cNvPr id="12" name="Group 11">
            <a:extLst>
              <a:ext uri="{FF2B5EF4-FFF2-40B4-BE49-F238E27FC236}">
                <a16:creationId xmlns:a16="http://schemas.microsoft.com/office/drawing/2014/main" id="{F5EB9A61-7A99-5707-5882-83E7E28F18C4}"/>
              </a:ext>
            </a:extLst>
          </p:cNvPr>
          <p:cNvGrpSpPr/>
          <p:nvPr/>
        </p:nvGrpSpPr>
        <p:grpSpPr>
          <a:xfrm>
            <a:off x="651498" y="2572216"/>
            <a:ext cx="7715400" cy="893408"/>
            <a:chOff x="-80076" y="-473793"/>
            <a:chExt cx="7828880" cy="1141920"/>
          </a:xfrm>
        </p:grpSpPr>
        <p:sp>
          <p:nvSpPr>
            <p:cNvPr id="13" name="Rectangle: Rounded Corners 12">
              <a:extLst>
                <a:ext uri="{FF2B5EF4-FFF2-40B4-BE49-F238E27FC236}">
                  <a16:creationId xmlns:a16="http://schemas.microsoft.com/office/drawing/2014/main" id="{71011BB1-2587-DEAB-9607-8CC23396BAFE}"/>
                </a:ext>
              </a:extLst>
            </p:cNvPr>
            <p:cNvSpPr/>
            <p:nvPr/>
          </p:nvSpPr>
          <p:spPr>
            <a:xfrm>
              <a:off x="-80076" y="-473793"/>
              <a:ext cx="7828880" cy="1141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14" name="Rectangle: Rounded Corners 4">
              <a:extLst>
                <a:ext uri="{FF2B5EF4-FFF2-40B4-BE49-F238E27FC236}">
                  <a16:creationId xmlns:a16="http://schemas.microsoft.com/office/drawing/2014/main" id="{F4BBBE7C-AAE0-F906-525A-5150EF167D54}"/>
                </a:ext>
              </a:extLst>
            </p:cNvPr>
            <p:cNvSpPr txBox="1"/>
            <p:nvPr/>
          </p:nvSpPr>
          <p:spPr>
            <a:xfrm>
              <a:off x="-24332" y="-400840"/>
              <a:ext cx="7717392" cy="103043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IN" sz="1600" kern="1200"/>
                <a:t>Interestingly, the interaction terms </a:t>
              </a:r>
              <a:r>
                <a:rPr lang="en-IN" sz="1600" kern="1200" err="1"/>
                <a:t>tract_super_host_ratio</a:t>
              </a:r>
              <a:r>
                <a:rPr lang="en-IN" sz="1600" kern="1200"/>
                <a:t> * </a:t>
              </a:r>
              <a:r>
                <a:rPr lang="en-IN" sz="1600" kern="1200" err="1"/>
                <a:t>tract_count_obs</a:t>
              </a:r>
              <a:r>
                <a:rPr lang="en-IN" sz="1600" kern="1200"/>
                <a:t> is negative. This term is nothing but number of </a:t>
              </a:r>
              <a:r>
                <a:rPr lang="en-IN" sz="1600" kern="1200" err="1"/>
                <a:t>superhosts</a:t>
              </a:r>
              <a:r>
                <a:rPr lang="en-IN" sz="1600" kern="1200"/>
                <a:t>. This has a negative effect on the average bookings.</a:t>
              </a:r>
              <a:r>
                <a:rPr lang="en-IN" sz="1800" kern="1200"/>
                <a:t> </a:t>
              </a:r>
            </a:p>
          </p:txBody>
        </p:sp>
      </p:grpSp>
      <p:sp>
        <p:nvSpPr>
          <p:cNvPr id="15" name="Arrow: Chevron 14">
            <a:extLst>
              <a:ext uri="{FF2B5EF4-FFF2-40B4-BE49-F238E27FC236}">
                <a16:creationId xmlns:a16="http://schemas.microsoft.com/office/drawing/2014/main" id="{4447601D-AD02-21F1-5BFD-5AFC86805BBA}"/>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6" name="Arrow: Chevron 15">
            <a:extLst>
              <a:ext uri="{FF2B5EF4-FFF2-40B4-BE49-F238E27FC236}">
                <a16:creationId xmlns:a16="http://schemas.microsoft.com/office/drawing/2014/main" id="{E240CF0E-2CA4-6EE3-3EF3-10B90CC97F25}"/>
              </a:ext>
            </a:extLst>
          </p:cNvPr>
          <p:cNvSpPr/>
          <p:nvPr/>
        </p:nvSpPr>
        <p:spPr>
          <a:xfrm>
            <a:off x="5337010"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7" name="Arrow: Chevron 16">
            <a:extLst>
              <a:ext uri="{FF2B5EF4-FFF2-40B4-BE49-F238E27FC236}">
                <a16:creationId xmlns:a16="http://schemas.microsoft.com/office/drawing/2014/main" id="{5410E7CD-4E77-DD84-B0B2-862A37A6886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8" name="Arrow: Chevron 17">
            <a:extLst>
              <a:ext uri="{FF2B5EF4-FFF2-40B4-BE49-F238E27FC236}">
                <a16:creationId xmlns:a16="http://schemas.microsoft.com/office/drawing/2014/main" id="{7D1F9C79-CA22-8633-41C5-2941A7AFC45A}"/>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9" name="Arrow: Chevron 18">
            <a:extLst>
              <a:ext uri="{FF2B5EF4-FFF2-40B4-BE49-F238E27FC236}">
                <a16:creationId xmlns:a16="http://schemas.microsoft.com/office/drawing/2014/main" id="{BA6C9DC2-9EC9-ED2D-A4FA-5B897F69AF9B}"/>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pic>
        <p:nvPicPr>
          <p:cNvPr id="3" name="Picture 2">
            <a:extLst>
              <a:ext uri="{FF2B5EF4-FFF2-40B4-BE49-F238E27FC236}">
                <a16:creationId xmlns:a16="http://schemas.microsoft.com/office/drawing/2014/main" id="{4CC70E99-61EA-A0D2-B90E-46226CC369B1}"/>
              </a:ext>
            </a:extLst>
          </p:cNvPr>
          <p:cNvPicPr>
            <a:picLocks noChangeAspect="1"/>
          </p:cNvPicPr>
          <p:nvPr/>
        </p:nvPicPr>
        <p:blipFill>
          <a:blip r:embed="rId3"/>
          <a:stretch>
            <a:fillRect/>
          </a:stretch>
        </p:blipFill>
        <p:spPr>
          <a:xfrm>
            <a:off x="706434" y="3521597"/>
            <a:ext cx="7566408" cy="291224"/>
          </a:xfrm>
          <a:prstGeom prst="rect">
            <a:avLst/>
          </a:prstGeom>
        </p:spPr>
      </p:pic>
    </p:spTree>
    <p:extLst>
      <p:ext uri="{BB962C8B-B14F-4D97-AF65-F5344CB8AC3E}">
        <p14:creationId xmlns:p14="http://schemas.microsoft.com/office/powerpoint/2010/main" val="3056805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06A95838-A006-B3DF-06AB-978ABDEFE7AB}"/>
              </a:ext>
            </a:extLst>
          </p:cNvPr>
          <p:cNvSpPr txBox="1">
            <a:spLocks/>
          </p:cNvSpPr>
          <p:nvPr/>
        </p:nvSpPr>
        <p:spPr>
          <a:xfrm>
            <a:off x="714300" y="555796"/>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solidFill>
                  <a:schemeClr val="tx1"/>
                </a:solidFill>
              </a:rPr>
              <a:t>Meet the team</a:t>
            </a:r>
          </a:p>
        </p:txBody>
      </p:sp>
      <p:pic>
        <p:nvPicPr>
          <p:cNvPr id="9" name="Picture 2" descr="Media">
            <a:extLst>
              <a:ext uri="{FF2B5EF4-FFF2-40B4-BE49-F238E27FC236}">
                <a16:creationId xmlns:a16="http://schemas.microsoft.com/office/drawing/2014/main" id="{E65F1730-DF97-49FE-A101-31BB616016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25998" y="1798598"/>
            <a:ext cx="1223846" cy="1546304"/>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AF5C53AD-7CFF-9D26-AE5A-2D2A1FCC1A41}"/>
              </a:ext>
            </a:extLst>
          </p:cNvPr>
          <p:cNvPicPr>
            <a:picLocks noChangeAspect="1"/>
          </p:cNvPicPr>
          <p:nvPr/>
        </p:nvPicPr>
        <p:blipFill>
          <a:blip r:embed="rId4"/>
          <a:stretch>
            <a:fillRect/>
          </a:stretch>
        </p:blipFill>
        <p:spPr>
          <a:xfrm>
            <a:off x="753633" y="1798598"/>
            <a:ext cx="1223846" cy="1546304"/>
          </a:xfrm>
          <a:prstGeom prst="rect">
            <a:avLst/>
          </a:prstGeom>
        </p:spPr>
      </p:pic>
      <p:pic>
        <p:nvPicPr>
          <p:cNvPr id="11" name="Picture 4" descr="image">
            <a:extLst>
              <a:ext uri="{FF2B5EF4-FFF2-40B4-BE49-F238E27FC236}">
                <a16:creationId xmlns:a16="http://schemas.microsoft.com/office/drawing/2014/main" id="{F4E3452F-56DF-30BA-220F-3BE1CD139EB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83453" y="1798598"/>
            <a:ext cx="1223846" cy="154630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Media">
            <a:extLst>
              <a:ext uri="{FF2B5EF4-FFF2-40B4-BE49-F238E27FC236}">
                <a16:creationId xmlns:a16="http://schemas.microsoft.com/office/drawing/2014/main" id="{EBAFCAB9-DE87-8724-A7BC-732C94DF0A7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11088" y="1798598"/>
            <a:ext cx="1223846" cy="1546304"/>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8" descr="Media">
            <a:extLst>
              <a:ext uri="{FF2B5EF4-FFF2-40B4-BE49-F238E27FC236}">
                <a16:creationId xmlns:a16="http://schemas.microsoft.com/office/drawing/2014/main" id="{089A587D-3803-0763-C81F-E78B377137AB}"/>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68542" y="1798598"/>
            <a:ext cx="1223847" cy="1546304"/>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8FF4B2F5-C4E0-7F7B-6720-BEF102C4768D}"/>
              </a:ext>
            </a:extLst>
          </p:cNvPr>
          <p:cNvSpPr txBox="1"/>
          <p:nvPr/>
        </p:nvSpPr>
        <p:spPr>
          <a:xfrm>
            <a:off x="753633" y="3412274"/>
            <a:ext cx="1223846" cy="307777"/>
          </a:xfrm>
          <a:prstGeom prst="rect">
            <a:avLst/>
          </a:prstGeom>
          <a:noFill/>
        </p:spPr>
        <p:txBody>
          <a:bodyPr wrap="square" rtlCol="0">
            <a:spAutoFit/>
          </a:bodyPr>
          <a:lstStyle/>
          <a:p>
            <a:pPr algn="ctr"/>
            <a:r>
              <a:rPr lang="en-IN">
                <a:solidFill>
                  <a:schemeClr val="tx1"/>
                </a:solidFill>
              </a:rPr>
              <a:t>Aravind Teja </a:t>
            </a:r>
          </a:p>
        </p:txBody>
      </p:sp>
      <p:sp>
        <p:nvSpPr>
          <p:cNvPr id="15" name="TextBox 14">
            <a:extLst>
              <a:ext uri="{FF2B5EF4-FFF2-40B4-BE49-F238E27FC236}">
                <a16:creationId xmlns:a16="http://schemas.microsoft.com/office/drawing/2014/main" id="{0A4D07D8-B23A-CF72-FF29-A9847C829E3E}"/>
              </a:ext>
            </a:extLst>
          </p:cNvPr>
          <p:cNvSpPr txBox="1"/>
          <p:nvPr/>
        </p:nvSpPr>
        <p:spPr>
          <a:xfrm>
            <a:off x="2311088" y="3417480"/>
            <a:ext cx="1223846" cy="307777"/>
          </a:xfrm>
          <a:prstGeom prst="rect">
            <a:avLst/>
          </a:prstGeom>
          <a:noFill/>
        </p:spPr>
        <p:txBody>
          <a:bodyPr wrap="square" rtlCol="0">
            <a:spAutoFit/>
          </a:bodyPr>
          <a:lstStyle/>
          <a:p>
            <a:pPr algn="ctr"/>
            <a:r>
              <a:rPr lang="en-IN">
                <a:solidFill>
                  <a:schemeClr val="tx1"/>
                </a:solidFill>
              </a:rPr>
              <a:t>Mourya</a:t>
            </a:r>
          </a:p>
        </p:txBody>
      </p:sp>
      <p:sp>
        <p:nvSpPr>
          <p:cNvPr id="16" name="TextBox 15">
            <a:extLst>
              <a:ext uri="{FF2B5EF4-FFF2-40B4-BE49-F238E27FC236}">
                <a16:creationId xmlns:a16="http://schemas.microsoft.com/office/drawing/2014/main" id="{7884727A-171D-7D80-8EE9-10A6C6E95A75}"/>
              </a:ext>
            </a:extLst>
          </p:cNvPr>
          <p:cNvSpPr txBox="1"/>
          <p:nvPr/>
        </p:nvSpPr>
        <p:spPr>
          <a:xfrm>
            <a:off x="3868542" y="3412274"/>
            <a:ext cx="1223847" cy="307777"/>
          </a:xfrm>
          <a:prstGeom prst="rect">
            <a:avLst/>
          </a:prstGeom>
          <a:noFill/>
        </p:spPr>
        <p:txBody>
          <a:bodyPr wrap="square" rtlCol="0">
            <a:spAutoFit/>
          </a:bodyPr>
          <a:lstStyle/>
          <a:p>
            <a:pPr algn="ctr"/>
            <a:r>
              <a:rPr lang="en-IN">
                <a:solidFill>
                  <a:schemeClr val="tx1"/>
                </a:solidFill>
              </a:rPr>
              <a:t>Sohan</a:t>
            </a:r>
          </a:p>
        </p:txBody>
      </p:sp>
      <p:sp>
        <p:nvSpPr>
          <p:cNvPr id="17" name="TextBox 16">
            <a:extLst>
              <a:ext uri="{FF2B5EF4-FFF2-40B4-BE49-F238E27FC236}">
                <a16:creationId xmlns:a16="http://schemas.microsoft.com/office/drawing/2014/main" id="{3EBCCDB8-98BC-9279-D26A-8C035AC71EF1}"/>
              </a:ext>
            </a:extLst>
          </p:cNvPr>
          <p:cNvSpPr txBox="1"/>
          <p:nvPr/>
        </p:nvSpPr>
        <p:spPr>
          <a:xfrm>
            <a:off x="5425997" y="3412274"/>
            <a:ext cx="1223847" cy="307777"/>
          </a:xfrm>
          <a:prstGeom prst="rect">
            <a:avLst/>
          </a:prstGeom>
          <a:noFill/>
        </p:spPr>
        <p:txBody>
          <a:bodyPr wrap="square" rtlCol="0">
            <a:spAutoFit/>
          </a:bodyPr>
          <a:lstStyle/>
          <a:p>
            <a:pPr algn="ctr"/>
            <a:r>
              <a:rPr lang="en-IN">
                <a:solidFill>
                  <a:schemeClr val="tx1"/>
                </a:solidFill>
              </a:rPr>
              <a:t>Vamsi</a:t>
            </a:r>
          </a:p>
        </p:txBody>
      </p:sp>
      <p:sp>
        <p:nvSpPr>
          <p:cNvPr id="18" name="TextBox 17">
            <a:extLst>
              <a:ext uri="{FF2B5EF4-FFF2-40B4-BE49-F238E27FC236}">
                <a16:creationId xmlns:a16="http://schemas.microsoft.com/office/drawing/2014/main" id="{8ADB6A19-2AAE-F5D9-7E21-B1D54C23C605}"/>
              </a:ext>
            </a:extLst>
          </p:cNvPr>
          <p:cNvSpPr txBox="1"/>
          <p:nvPr/>
        </p:nvSpPr>
        <p:spPr>
          <a:xfrm>
            <a:off x="6983452" y="3432348"/>
            <a:ext cx="1223847" cy="307777"/>
          </a:xfrm>
          <a:prstGeom prst="rect">
            <a:avLst/>
          </a:prstGeom>
          <a:noFill/>
        </p:spPr>
        <p:txBody>
          <a:bodyPr wrap="square" rtlCol="0">
            <a:spAutoFit/>
          </a:bodyPr>
          <a:lstStyle/>
          <a:p>
            <a:pPr algn="ctr"/>
            <a:r>
              <a:rPr lang="en-IN">
                <a:solidFill>
                  <a:schemeClr val="tx1"/>
                </a:solidFill>
              </a:rPr>
              <a:t>Vishnu</a:t>
            </a:r>
          </a:p>
        </p:txBody>
      </p:sp>
    </p:spTree>
    <p:extLst>
      <p:ext uri="{BB962C8B-B14F-4D97-AF65-F5344CB8AC3E}">
        <p14:creationId xmlns:p14="http://schemas.microsoft.com/office/powerpoint/2010/main" val="2114809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66E6555A-E4E6-99CB-56FC-386388D8E560}"/>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BUSINESS INSIGHTS</a:t>
            </a:r>
          </a:p>
        </p:txBody>
      </p:sp>
      <p:grpSp>
        <p:nvGrpSpPr>
          <p:cNvPr id="9" name="Group 8">
            <a:extLst>
              <a:ext uri="{FF2B5EF4-FFF2-40B4-BE49-F238E27FC236}">
                <a16:creationId xmlns:a16="http://schemas.microsoft.com/office/drawing/2014/main" id="{99E8BC0F-C114-0269-B37B-236C867CAB9C}"/>
              </a:ext>
            </a:extLst>
          </p:cNvPr>
          <p:cNvGrpSpPr/>
          <p:nvPr/>
        </p:nvGrpSpPr>
        <p:grpSpPr>
          <a:xfrm>
            <a:off x="714300" y="1649806"/>
            <a:ext cx="7828880" cy="921944"/>
            <a:chOff x="-80076" y="-354007"/>
            <a:chExt cx="7828880" cy="1141920"/>
          </a:xfrm>
        </p:grpSpPr>
        <p:sp>
          <p:nvSpPr>
            <p:cNvPr id="10" name="Rectangle: Rounded Corners 9">
              <a:extLst>
                <a:ext uri="{FF2B5EF4-FFF2-40B4-BE49-F238E27FC236}">
                  <a16:creationId xmlns:a16="http://schemas.microsoft.com/office/drawing/2014/main" id="{EC65285B-17EB-1E48-2A12-82762C931D61}"/>
                </a:ext>
              </a:extLst>
            </p:cNvPr>
            <p:cNvSpPr/>
            <p:nvPr/>
          </p:nvSpPr>
          <p:spPr>
            <a:xfrm>
              <a:off x="-80076" y="-354007"/>
              <a:ext cx="7828880" cy="1141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11" name="Rectangle: Rounded Corners 4">
              <a:extLst>
                <a:ext uri="{FF2B5EF4-FFF2-40B4-BE49-F238E27FC236}">
                  <a16:creationId xmlns:a16="http://schemas.microsoft.com/office/drawing/2014/main" id="{422F2D14-9ED7-4FCC-10FC-54970DD2123E}"/>
                </a:ext>
              </a:extLst>
            </p:cNvPr>
            <p:cNvSpPr txBox="1"/>
            <p:nvPr/>
          </p:nvSpPr>
          <p:spPr>
            <a:xfrm>
              <a:off x="-24332" y="-328448"/>
              <a:ext cx="7717392" cy="103043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defTabSz="800100">
                <a:lnSpc>
                  <a:spcPct val="90000"/>
                </a:lnSpc>
                <a:spcBef>
                  <a:spcPct val="0"/>
                </a:spcBef>
                <a:spcAft>
                  <a:spcPct val="35000"/>
                </a:spcAft>
              </a:pPr>
              <a:r>
                <a:rPr lang="en-IN" sz="1600" kern="1200"/>
                <a:t>Airbnb can use this information to guide new and upcoming hosts to set up prices in a particular tract based on the factors like number of super hosts to pump up booking numbers.</a:t>
              </a:r>
            </a:p>
          </p:txBody>
        </p:sp>
      </p:grpSp>
      <p:grpSp>
        <p:nvGrpSpPr>
          <p:cNvPr id="12" name="Group 11">
            <a:extLst>
              <a:ext uri="{FF2B5EF4-FFF2-40B4-BE49-F238E27FC236}">
                <a16:creationId xmlns:a16="http://schemas.microsoft.com/office/drawing/2014/main" id="{F573B269-6184-ADA0-939C-63845812ADFA}"/>
              </a:ext>
            </a:extLst>
          </p:cNvPr>
          <p:cNvGrpSpPr/>
          <p:nvPr/>
        </p:nvGrpSpPr>
        <p:grpSpPr>
          <a:xfrm>
            <a:off x="690415" y="2862037"/>
            <a:ext cx="7828880" cy="921943"/>
            <a:chOff x="-80076" y="-473793"/>
            <a:chExt cx="7828880" cy="1141920"/>
          </a:xfrm>
        </p:grpSpPr>
        <p:sp>
          <p:nvSpPr>
            <p:cNvPr id="13" name="Rectangle: Rounded Corners 12">
              <a:extLst>
                <a:ext uri="{FF2B5EF4-FFF2-40B4-BE49-F238E27FC236}">
                  <a16:creationId xmlns:a16="http://schemas.microsoft.com/office/drawing/2014/main" id="{24944037-443C-47B9-BD32-575BFC2C9575}"/>
                </a:ext>
              </a:extLst>
            </p:cNvPr>
            <p:cNvSpPr/>
            <p:nvPr/>
          </p:nvSpPr>
          <p:spPr>
            <a:xfrm>
              <a:off x="-80076" y="-473793"/>
              <a:ext cx="7828880" cy="114192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a:lstStyle/>
            <a:p>
              <a:endParaRPr lang="en-IN"/>
            </a:p>
          </p:txBody>
        </p:sp>
        <p:sp>
          <p:nvSpPr>
            <p:cNvPr id="14" name="Rectangle: Rounded Corners 4">
              <a:extLst>
                <a:ext uri="{FF2B5EF4-FFF2-40B4-BE49-F238E27FC236}">
                  <a16:creationId xmlns:a16="http://schemas.microsoft.com/office/drawing/2014/main" id="{06DCDADE-1DAB-35ED-8460-F9B98ABBF88E}"/>
                </a:ext>
              </a:extLst>
            </p:cNvPr>
            <p:cNvSpPr txBox="1"/>
            <p:nvPr/>
          </p:nvSpPr>
          <p:spPr>
            <a:xfrm>
              <a:off x="-24332" y="-400840"/>
              <a:ext cx="7717392" cy="1030432"/>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600" kern="1200"/>
                <a:t>The Herfindahl-Hirschman Index (HHI), can guide Airbnb's strategic decision-making by identifying market concentration levels, informing pricing strategies, and aiding new hosts in choosing less saturated areas for market entry.</a:t>
              </a:r>
              <a:endParaRPr lang="en-IN" sz="1600" kern="1200"/>
            </a:p>
          </p:txBody>
        </p:sp>
      </p:grpSp>
      <p:sp>
        <p:nvSpPr>
          <p:cNvPr id="15" name="Arrow: Chevron 14">
            <a:extLst>
              <a:ext uri="{FF2B5EF4-FFF2-40B4-BE49-F238E27FC236}">
                <a16:creationId xmlns:a16="http://schemas.microsoft.com/office/drawing/2014/main" id="{76AE5CF1-F32F-3964-862B-F5C686551CE2}"/>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6" name="Arrow: Chevron 15">
            <a:extLst>
              <a:ext uri="{FF2B5EF4-FFF2-40B4-BE49-F238E27FC236}">
                <a16:creationId xmlns:a16="http://schemas.microsoft.com/office/drawing/2014/main" id="{73C57FDB-DE95-1DDF-5368-F6F124B2C2B5}"/>
              </a:ext>
            </a:extLst>
          </p:cNvPr>
          <p:cNvSpPr/>
          <p:nvPr/>
        </p:nvSpPr>
        <p:spPr>
          <a:xfrm>
            <a:off x="5337010"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2</a:t>
            </a:r>
          </a:p>
        </p:txBody>
      </p:sp>
      <p:sp>
        <p:nvSpPr>
          <p:cNvPr id="17" name="Arrow: Chevron 16">
            <a:extLst>
              <a:ext uri="{FF2B5EF4-FFF2-40B4-BE49-F238E27FC236}">
                <a16:creationId xmlns:a16="http://schemas.microsoft.com/office/drawing/2014/main" id="{917151F5-2A11-5F8A-3F1C-D349FF57709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8" name="Arrow: Chevron 17">
            <a:extLst>
              <a:ext uri="{FF2B5EF4-FFF2-40B4-BE49-F238E27FC236}">
                <a16:creationId xmlns:a16="http://schemas.microsoft.com/office/drawing/2014/main" id="{E2FDC5C0-1EAC-8260-E38E-CB8E89A6CC52}"/>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9" name="Arrow: Chevron 18">
            <a:extLst>
              <a:ext uri="{FF2B5EF4-FFF2-40B4-BE49-F238E27FC236}">
                <a16:creationId xmlns:a16="http://schemas.microsoft.com/office/drawing/2014/main" id="{69730C01-C26E-480A-9412-C9D4B41B2227}"/>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3052922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Arrow: Chevron 7">
            <a:extLst>
              <a:ext uri="{FF2B5EF4-FFF2-40B4-BE49-F238E27FC236}">
                <a16:creationId xmlns:a16="http://schemas.microsoft.com/office/drawing/2014/main" id="{BB35C189-EE9A-0E06-60FA-66D69EBDB39E}"/>
              </a:ext>
            </a:extLst>
          </p:cNvPr>
          <p:cNvSpPr/>
          <p:nvPr/>
        </p:nvSpPr>
        <p:spPr>
          <a:xfrm>
            <a:off x="6871743"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Future Scope &amp; Conclusion</a:t>
            </a:r>
          </a:p>
        </p:txBody>
      </p:sp>
      <p:sp>
        <p:nvSpPr>
          <p:cNvPr id="9" name="Arrow: Chevron 8">
            <a:extLst>
              <a:ext uri="{FF2B5EF4-FFF2-40B4-BE49-F238E27FC236}">
                <a16:creationId xmlns:a16="http://schemas.microsoft.com/office/drawing/2014/main" id="{F4A234DD-D2F1-5D9D-2384-C6D7E44932E9}"/>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0" name="Arrow: Chevron 9">
            <a:extLst>
              <a:ext uri="{FF2B5EF4-FFF2-40B4-BE49-F238E27FC236}">
                <a16:creationId xmlns:a16="http://schemas.microsoft.com/office/drawing/2014/main" id="{BC37497F-82B4-0D28-B3FD-CD33F9C0A027}"/>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1" name="Arrow: Chevron 10">
            <a:extLst>
              <a:ext uri="{FF2B5EF4-FFF2-40B4-BE49-F238E27FC236}">
                <a16:creationId xmlns:a16="http://schemas.microsoft.com/office/drawing/2014/main" id="{8BFC9EFD-FFF6-7086-0FAC-0EE8C4FCBF4B}"/>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2" name="Arrow: Chevron 11">
            <a:extLst>
              <a:ext uri="{FF2B5EF4-FFF2-40B4-BE49-F238E27FC236}">
                <a16:creationId xmlns:a16="http://schemas.microsoft.com/office/drawing/2014/main" id="{AF2BDDAD-2D70-EBC0-98CB-6EADCBD0C7D6}"/>
              </a:ext>
            </a:extLst>
          </p:cNvPr>
          <p:cNvSpPr/>
          <p:nvPr/>
        </p:nvSpPr>
        <p:spPr>
          <a:xfrm>
            <a:off x="732811" y="4604755"/>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3" name="Google Shape;505;p38">
            <a:extLst>
              <a:ext uri="{FF2B5EF4-FFF2-40B4-BE49-F238E27FC236}">
                <a16:creationId xmlns:a16="http://schemas.microsoft.com/office/drawing/2014/main" id="{8765B95F-8B64-9509-7349-904D50B28B14}"/>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Future Scope</a:t>
            </a:r>
          </a:p>
        </p:txBody>
      </p:sp>
      <p:graphicFrame>
        <p:nvGraphicFramePr>
          <p:cNvPr id="15" name="Diagram 14">
            <a:extLst>
              <a:ext uri="{FF2B5EF4-FFF2-40B4-BE49-F238E27FC236}">
                <a16:creationId xmlns:a16="http://schemas.microsoft.com/office/drawing/2014/main" id="{711F8164-856A-EC3A-04EA-E2666D0622E3}"/>
              </a:ext>
            </a:extLst>
          </p:cNvPr>
          <p:cNvGraphicFramePr/>
          <p:nvPr>
            <p:extLst>
              <p:ext uri="{D42A27DB-BD31-4B8C-83A1-F6EECF244321}">
                <p14:modId xmlns:p14="http://schemas.microsoft.com/office/powerpoint/2010/main" val="1134385956"/>
              </p:ext>
            </p:extLst>
          </p:nvPr>
        </p:nvGraphicFramePr>
        <p:xfrm>
          <a:off x="732811" y="1464526"/>
          <a:ext cx="7696889" cy="20220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62034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5" grpId="0">
        <p:bldAsOne/>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53" name="Google Shape;505;p38">
            <a:extLst>
              <a:ext uri="{FF2B5EF4-FFF2-40B4-BE49-F238E27FC236}">
                <a16:creationId xmlns:a16="http://schemas.microsoft.com/office/drawing/2014/main" id="{3E9488E5-F3B7-C4ED-AC1F-6F84758D3C27}"/>
              </a:ext>
            </a:extLst>
          </p:cNvPr>
          <p:cNvSpPr txBox="1">
            <a:spLocks/>
          </p:cNvSpPr>
          <p:nvPr/>
        </p:nvSpPr>
        <p:spPr>
          <a:xfrm>
            <a:off x="661901" y="554532"/>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PUBLIC </a:t>
            </a:r>
            <a:r>
              <a:rPr lang="en-IN" sz="3000" err="1"/>
              <a:t>PULSe</a:t>
            </a:r>
            <a:endParaRPr lang="en-IN" sz="3000"/>
          </a:p>
        </p:txBody>
      </p:sp>
      <p:sp>
        <p:nvSpPr>
          <p:cNvPr id="59" name="Arrow: Chevron 58">
            <a:extLst>
              <a:ext uri="{FF2B5EF4-FFF2-40B4-BE49-F238E27FC236}">
                <a16:creationId xmlns:a16="http://schemas.microsoft.com/office/drawing/2014/main" id="{3816D594-C956-478D-21B9-6A8D0F2BC935}"/>
              </a:ext>
            </a:extLst>
          </p:cNvPr>
          <p:cNvSpPr/>
          <p:nvPr/>
        </p:nvSpPr>
        <p:spPr>
          <a:xfrm>
            <a:off x="6871743"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Future Scope &amp; Conclusion</a:t>
            </a:r>
          </a:p>
        </p:txBody>
      </p:sp>
      <p:sp>
        <p:nvSpPr>
          <p:cNvPr id="4" name="Arrow: Chevron 3">
            <a:extLst>
              <a:ext uri="{FF2B5EF4-FFF2-40B4-BE49-F238E27FC236}">
                <a16:creationId xmlns:a16="http://schemas.microsoft.com/office/drawing/2014/main" id="{3220AFF0-4758-E6A4-AC3A-61C1D11C2A57}"/>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5" name="Arrow: Chevron 4">
            <a:extLst>
              <a:ext uri="{FF2B5EF4-FFF2-40B4-BE49-F238E27FC236}">
                <a16:creationId xmlns:a16="http://schemas.microsoft.com/office/drawing/2014/main" id="{D95D0FCE-9B5D-7CD6-5E5D-1C31F1C0F4E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6" name="Arrow: Chevron 5">
            <a:extLst>
              <a:ext uri="{FF2B5EF4-FFF2-40B4-BE49-F238E27FC236}">
                <a16:creationId xmlns:a16="http://schemas.microsoft.com/office/drawing/2014/main" id="{BD219A67-8F53-4F9F-BF62-C0820C06EC8C}"/>
              </a:ext>
            </a:extLst>
          </p:cNvPr>
          <p:cNvSpPr/>
          <p:nvPr/>
        </p:nvSpPr>
        <p:spPr>
          <a:xfrm>
            <a:off x="2284862" y="4587570"/>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7" name="Arrow: Chevron 6">
            <a:extLst>
              <a:ext uri="{FF2B5EF4-FFF2-40B4-BE49-F238E27FC236}">
                <a16:creationId xmlns:a16="http://schemas.microsoft.com/office/drawing/2014/main" id="{24D870E8-E533-0253-20B5-F43922EDC94F}"/>
              </a:ext>
            </a:extLst>
          </p:cNvPr>
          <p:cNvSpPr/>
          <p:nvPr/>
        </p:nvSpPr>
        <p:spPr>
          <a:xfrm>
            <a:off x="750129" y="4585505"/>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pic>
        <p:nvPicPr>
          <p:cNvPr id="2" name="Picture 1" descr="A screenshot of a social media post&#10;&#10;Description automatically generated">
            <a:extLst>
              <a:ext uri="{FF2B5EF4-FFF2-40B4-BE49-F238E27FC236}">
                <a16:creationId xmlns:a16="http://schemas.microsoft.com/office/drawing/2014/main" id="{59EA7646-910A-99F5-BBE6-33C9DEE0F945}"/>
              </a:ext>
            </a:extLst>
          </p:cNvPr>
          <p:cNvPicPr>
            <a:picLocks noChangeAspect="1"/>
          </p:cNvPicPr>
          <p:nvPr/>
        </p:nvPicPr>
        <p:blipFill>
          <a:blip r:embed="rId3"/>
          <a:stretch>
            <a:fillRect/>
          </a:stretch>
        </p:blipFill>
        <p:spPr>
          <a:xfrm>
            <a:off x="3302395" y="1284876"/>
            <a:ext cx="2782187" cy="3086100"/>
          </a:xfrm>
          <a:prstGeom prst="rect">
            <a:avLst/>
          </a:prstGeom>
        </p:spPr>
      </p:pic>
      <p:pic>
        <p:nvPicPr>
          <p:cNvPr id="9" name="Picture 8" descr="A screenshot of a phone&#10;&#10;Description automatically generated">
            <a:extLst>
              <a:ext uri="{FF2B5EF4-FFF2-40B4-BE49-F238E27FC236}">
                <a16:creationId xmlns:a16="http://schemas.microsoft.com/office/drawing/2014/main" id="{4655312E-C386-4833-5E46-7CE6B8F3F7C7}"/>
              </a:ext>
            </a:extLst>
          </p:cNvPr>
          <p:cNvPicPr>
            <a:picLocks noChangeAspect="1"/>
          </p:cNvPicPr>
          <p:nvPr/>
        </p:nvPicPr>
        <p:blipFill>
          <a:blip r:embed="rId4"/>
          <a:stretch>
            <a:fillRect/>
          </a:stretch>
        </p:blipFill>
        <p:spPr>
          <a:xfrm>
            <a:off x="261983" y="1284876"/>
            <a:ext cx="2845490" cy="3086100"/>
          </a:xfrm>
          <a:prstGeom prst="rect">
            <a:avLst/>
          </a:prstGeom>
        </p:spPr>
      </p:pic>
      <p:pic>
        <p:nvPicPr>
          <p:cNvPr id="3" name="Picture 2" descr="A screenshot of a phone&#10;&#10;Description automatically generated">
            <a:extLst>
              <a:ext uri="{FF2B5EF4-FFF2-40B4-BE49-F238E27FC236}">
                <a16:creationId xmlns:a16="http://schemas.microsoft.com/office/drawing/2014/main" id="{7585D524-4537-F96E-8428-E00BE7D5E964}"/>
              </a:ext>
            </a:extLst>
          </p:cNvPr>
          <p:cNvPicPr>
            <a:picLocks noChangeAspect="1"/>
          </p:cNvPicPr>
          <p:nvPr/>
        </p:nvPicPr>
        <p:blipFill>
          <a:blip r:embed="rId5"/>
          <a:stretch>
            <a:fillRect/>
          </a:stretch>
        </p:blipFill>
        <p:spPr>
          <a:xfrm>
            <a:off x="6279504" y="1291994"/>
            <a:ext cx="2602513" cy="3078982"/>
          </a:xfrm>
          <a:prstGeom prst="rect">
            <a:avLst/>
          </a:prstGeom>
        </p:spPr>
      </p:pic>
    </p:spTree>
    <p:extLst>
      <p:ext uri="{BB962C8B-B14F-4D97-AF65-F5344CB8AC3E}">
        <p14:creationId xmlns:p14="http://schemas.microsoft.com/office/powerpoint/2010/main" val="3364547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13" name="Arrow: Chevron 12">
            <a:extLst>
              <a:ext uri="{FF2B5EF4-FFF2-40B4-BE49-F238E27FC236}">
                <a16:creationId xmlns:a16="http://schemas.microsoft.com/office/drawing/2014/main" id="{BDA8A6AC-1920-0736-DFD4-B110455A0D6A}"/>
              </a:ext>
            </a:extLst>
          </p:cNvPr>
          <p:cNvSpPr/>
          <p:nvPr/>
        </p:nvSpPr>
        <p:spPr>
          <a:xfrm>
            <a:off x="6871743"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Future Scope &amp; Conclusion</a:t>
            </a:r>
          </a:p>
        </p:txBody>
      </p:sp>
      <p:sp>
        <p:nvSpPr>
          <p:cNvPr id="14" name="Arrow: Chevron 13">
            <a:extLst>
              <a:ext uri="{FF2B5EF4-FFF2-40B4-BE49-F238E27FC236}">
                <a16:creationId xmlns:a16="http://schemas.microsoft.com/office/drawing/2014/main" id="{B0D42046-1F48-89BA-4AAF-FA82DFAFC65C}"/>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5" name="Arrow: Chevron 14">
            <a:extLst>
              <a:ext uri="{FF2B5EF4-FFF2-40B4-BE49-F238E27FC236}">
                <a16:creationId xmlns:a16="http://schemas.microsoft.com/office/drawing/2014/main" id="{2F33E6AA-6B1F-79DB-A5F5-8E3AD1016C51}"/>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6" name="Arrow: Chevron 15">
            <a:extLst>
              <a:ext uri="{FF2B5EF4-FFF2-40B4-BE49-F238E27FC236}">
                <a16:creationId xmlns:a16="http://schemas.microsoft.com/office/drawing/2014/main" id="{30C5B71D-3D57-55D6-B077-EB2C37707F27}"/>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7" name="Arrow: Chevron 16">
            <a:extLst>
              <a:ext uri="{FF2B5EF4-FFF2-40B4-BE49-F238E27FC236}">
                <a16:creationId xmlns:a16="http://schemas.microsoft.com/office/drawing/2014/main" id="{E442AEF4-6A56-7940-103D-98791A57FA03}"/>
              </a:ext>
            </a:extLst>
          </p:cNvPr>
          <p:cNvSpPr/>
          <p:nvPr/>
        </p:nvSpPr>
        <p:spPr>
          <a:xfrm>
            <a:off x="732811" y="4604755"/>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8" name="Google Shape;505;p38">
            <a:extLst>
              <a:ext uri="{FF2B5EF4-FFF2-40B4-BE49-F238E27FC236}">
                <a16:creationId xmlns:a16="http://schemas.microsoft.com/office/drawing/2014/main" id="{4835E32C-02F5-F9C7-D14B-54129A28CEA3}"/>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conclusion</a:t>
            </a:r>
          </a:p>
        </p:txBody>
      </p:sp>
      <p:graphicFrame>
        <p:nvGraphicFramePr>
          <p:cNvPr id="20" name="Diagram 19">
            <a:extLst>
              <a:ext uri="{FF2B5EF4-FFF2-40B4-BE49-F238E27FC236}">
                <a16:creationId xmlns:a16="http://schemas.microsoft.com/office/drawing/2014/main" id="{45B9059D-03A5-6B19-F441-62856E1F90AA}"/>
              </a:ext>
            </a:extLst>
          </p:cNvPr>
          <p:cNvGraphicFramePr/>
          <p:nvPr>
            <p:extLst>
              <p:ext uri="{D42A27DB-BD31-4B8C-83A1-F6EECF244321}">
                <p14:modId xmlns:p14="http://schemas.microsoft.com/office/powerpoint/2010/main" val="379218103"/>
              </p:ext>
            </p:extLst>
          </p:nvPr>
        </p:nvGraphicFramePr>
        <p:xfrm>
          <a:off x="869796" y="1598341"/>
          <a:ext cx="7559904" cy="20363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29" name="TextBox 228">
            <a:extLst>
              <a:ext uri="{FF2B5EF4-FFF2-40B4-BE49-F238E27FC236}">
                <a16:creationId xmlns:a16="http://schemas.microsoft.com/office/drawing/2014/main" id="{56D4AC8D-4CA3-BC28-2C19-CF82297C4300}"/>
              </a:ext>
            </a:extLst>
          </p:cNvPr>
          <p:cNvSpPr txBox="1"/>
          <p:nvPr/>
        </p:nvSpPr>
        <p:spPr>
          <a:xfrm>
            <a:off x="868011" y="2397985"/>
            <a:ext cx="755990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dirty="0">
                <a:solidFill>
                  <a:schemeClr val="bg1"/>
                </a:solidFill>
                <a:latin typeface="+mj-lt"/>
              </a:rPr>
              <a:t>The Superhost criteria do not seem to be aiding in increasing the number of bookings (business problem 2) nor are they providing benefits at the individual host level (business problem1)</a:t>
            </a:r>
            <a:r>
              <a:rPr lang="en-IN" sz="1200" dirty="0">
                <a:solidFill>
                  <a:schemeClr val="bg1"/>
                </a:solidFill>
                <a:latin typeface="+mj-lt"/>
              </a:rPr>
              <a:t>​</a:t>
            </a:r>
          </a:p>
        </p:txBody>
      </p:sp>
    </p:spTree>
    <p:extLst>
      <p:ext uri="{BB962C8B-B14F-4D97-AF65-F5344CB8AC3E}">
        <p14:creationId xmlns:p14="http://schemas.microsoft.com/office/powerpoint/2010/main" val="628475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 grpId="0">
        <p:bldAsOne/>
      </p:bldGraphic>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13" name="Arrow: Chevron 12">
            <a:extLst>
              <a:ext uri="{FF2B5EF4-FFF2-40B4-BE49-F238E27FC236}">
                <a16:creationId xmlns:a16="http://schemas.microsoft.com/office/drawing/2014/main" id="{BDA8A6AC-1920-0736-DFD4-B110455A0D6A}"/>
              </a:ext>
            </a:extLst>
          </p:cNvPr>
          <p:cNvSpPr/>
          <p:nvPr/>
        </p:nvSpPr>
        <p:spPr>
          <a:xfrm>
            <a:off x="6871743" y="4585761"/>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Future Scope &amp; Conclusion</a:t>
            </a:r>
          </a:p>
        </p:txBody>
      </p:sp>
      <p:sp>
        <p:nvSpPr>
          <p:cNvPr id="14" name="Arrow: Chevron 13">
            <a:extLst>
              <a:ext uri="{FF2B5EF4-FFF2-40B4-BE49-F238E27FC236}">
                <a16:creationId xmlns:a16="http://schemas.microsoft.com/office/drawing/2014/main" id="{B0D42046-1F48-89BA-4AAF-FA82DFAFC65C}"/>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5" name="Arrow: Chevron 14">
            <a:extLst>
              <a:ext uri="{FF2B5EF4-FFF2-40B4-BE49-F238E27FC236}">
                <a16:creationId xmlns:a16="http://schemas.microsoft.com/office/drawing/2014/main" id="{2F33E6AA-6B1F-79DB-A5F5-8E3AD1016C51}"/>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6" name="Arrow: Chevron 15">
            <a:extLst>
              <a:ext uri="{FF2B5EF4-FFF2-40B4-BE49-F238E27FC236}">
                <a16:creationId xmlns:a16="http://schemas.microsoft.com/office/drawing/2014/main" id="{30C5B71D-3D57-55D6-B077-EB2C37707F27}"/>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7" name="Arrow: Chevron 16">
            <a:extLst>
              <a:ext uri="{FF2B5EF4-FFF2-40B4-BE49-F238E27FC236}">
                <a16:creationId xmlns:a16="http://schemas.microsoft.com/office/drawing/2014/main" id="{E442AEF4-6A56-7940-103D-98791A57FA03}"/>
              </a:ext>
            </a:extLst>
          </p:cNvPr>
          <p:cNvSpPr/>
          <p:nvPr/>
        </p:nvSpPr>
        <p:spPr>
          <a:xfrm>
            <a:off x="732811" y="4604755"/>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8" name="Google Shape;505;p38">
            <a:extLst>
              <a:ext uri="{FF2B5EF4-FFF2-40B4-BE49-F238E27FC236}">
                <a16:creationId xmlns:a16="http://schemas.microsoft.com/office/drawing/2014/main" id="{4835E32C-02F5-F9C7-D14B-54129A28CEA3}"/>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dirty="0"/>
              <a:t>References</a:t>
            </a:r>
          </a:p>
        </p:txBody>
      </p:sp>
      <p:graphicFrame>
        <p:nvGraphicFramePr>
          <p:cNvPr id="20" name="Diagram 19">
            <a:extLst>
              <a:ext uri="{FF2B5EF4-FFF2-40B4-BE49-F238E27FC236}">
                <a16:creationId xmlns:a16="http://schemas.microsoft.com/office/drawing/2014/main" id="{45B9059D-03A5-6B19-F441-62856E1F90AA}"/>
              </a:ext>
            </a:extLst>
          </p:cNvPr>
          <p:cNvGraphicFramePr/>
          <p:nvPr>
            <p:extLst>
              <p:ext uri="{D42A27DB-BD31-4B8C-83A1-F6EECF244321}">
                <p14:modId xmlns:p14="http://schemas.microsoft.com/office/powerpoint/2010/main" val="1967225830"/>
              </p:ext>
            </p:extLst>
          </p:nvPr>
        </p:nvGraphicFramePr>
        <p:xfrm>
          <a:off x="869796" y="1598341"/>
          <a:ext cx="7559904" cy="22005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614548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0" grpId="0">
        <p:bldAsOne/>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chemeClr val="tx1"/>
            </a:gs>
            <a:gs pos="100000">
              <a:schemeClr val="tx1"/>
            </a:gs>
          </a:gsLst>
          <a:lin ang="8100019" scaled="0"/>
        </a:gra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7E9A9A8-15FD-43D4-1FCA-FA275DDF74BA}"/>
              </a:ext>
            </a:extLst>
          </p:cNvPr>
          <p:cNvSpPr>
            <a:spLocks noGrp="1"/>
          </p:cNvSpPr>
          <p:nvPr>
            <p:ph type="ctrTitle"/>
          </p:nvPr>
        </p:nvSpPr>
        <p:spPr>
          <a:xfrm>
            <a:off x="714299" y="1079004"/>
            <a:ext cx="7753193" cy="2194800"/>
          </a:xfrm>
        </p:spPr>
        <p:txBody>
          <a:bodyPr/>
          <a:lstStyle/>
          <a:p>
            <a:pPr algn="ctr"/>
            <a:r>
              <a:rPr lang="en-IN">
                <a:solidFill>
                  <a:srgbClr val="000000"/>
                </a:solidFill>
              </a:rPr>
              <a:t>Thank you</a:t>
            </a:r>
          </a:p>
        </p:txBody>
      </p:sp>
    </p:spTree>
    <p:extLst>
      <p:ext uri="{BB962C8B-B14F-4D97-AF65-F5344CB8AC3E}">
        <p14:creationId xmlns:p14="http://schemas.microsoft.com/office/powerpoint/2010/main" val="1910692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38"/>
          <p:cNvSpPr/>
          <p:nvPr/>
        </p:nvSpPr>
        <p:spPr>
          <a:xfrm>
            <a:off x="3324957" y="1649251"/>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0" name="Google Shape;500;p38"/>
          <p:cNvSpPr/>
          <p:nvPr/>
        </p:nvSpPr>
        <p:spPr>
          <a:xfrm>
            <a:off x="2140105" y="3343807"/>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4" name="Google Shape;504;p38"/>
          <p:cNvSpPr/>
          <p:nvPr/>
        </p:nvSpPr>
        <p:spPr>
          <a:xfrm>
            <a:off x="806111" y="1676771"/>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505" name="Google Shape;505;p38"/>
          <p:cNvSpPr txBox="1">
            <a:spLocks noGrp="1"/>
          </p:cNvSpPr>
          <p:nvPr>
            <p:ph type="title" idx="15"/>
          </p:nvPr>
        </p:nvSpPr>
        <p:spPr>
          <a:xfrm>
            <a:off x="714300" y="553450"/>
            <a:ext cx="7715400" cy="6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u="sng"/>
              <a:t>TABLE OF CONTENT</a:t>
            </a:r>
            <a:endParaRPr sz="3000" u="sng"/>
          </a:p>
        </p:txBody>
      </p:sp>
      <p:sp>
        <p:nvSpPr>
          <p:cNvPr id="506" name="Google Shape;506;p38"/>
          <p:cNvSpPr txBox="1">
            <a:spLocks noGrp="1"/>
          </p:cNvSpPr>
          <p:nvPr>
            <p:ph type="title"/>
          </p:nvPr>
        </p:nvSpPr>
        <p:spPr>
          <a:xfrm>
            <a:off x="1600758" y="1735305"/>
            <a:ext cx="2774400" cy="4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AIRbnb</a:t>
            </a:r>
            <a:endParaRPr sz="2400"/>
          </a:p>
        </p:txBody>
      </p:sp>
      <p:sp>
        <p:nvSpPr>
          <p:cNvPr id="508" name="Google Shape;508;p38"/>
          <p:cNvSpPr txBox="1">
            <a:spLocks noGrp="1"/>
          </p:cNvSpPr>
          <p:nvPr>
            <p:ph type="title" idx="2"/>
          </p:nvPr>
        </p:nvSpPr>
        <p:spPr>
          <a:xfrm>
            <a:off x="806111" y="1859125"/>
            <a:ext cx="711900" cy="3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01</a:t>
            </a:r>
            <a:endParaRPr sz="2400"/>
          </a:p>
        </p:txBody>
      </p:sp>
      <p:sp>
        <p:nvSpPr>
          <p:cNvPr id="510" name="Google Shape;510;p38"/>
          <p:cNvSpPr txBox="1">
            <a:spLocks noGrp="1"/>
          </p:cNvSpPr>
          <p:nvPr>
            <p:ph type="title" idx="3"/>
          </p:nvPr>
        </p:nvSpPr>
        <p:spPr>
          <a:xfrm>
            <a:off x="4119604" y="1522026"/>
            <a:ext cx="1908498" cy="4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a:t>Data Set Description</a:t>
            </a:r>
            <a:endParaRPr sz="2400"/>
          </a:p>
        </p:txBody>
      </p:sp>
      <p:sp>
        <p:nvSpPr>
          <p:cNvPr id="512" name="Google Shape;512;p38"/>
          <p:cNvSpPr txBox="1">
            <a:spLocks noGrp="1"/>
          </p:cNvSpPr>
          <p:nvPr>
            <p:ph type="title" idx="5"/>
          </p:nvPr>
        </p:nvSpPr>
        <p:spPr>
          <a:xfrm>
            <a:off x="3315728" y="1859125"/>
            <a:ext cx="711900" cy="3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02</a:t>
            </a:r>
            <a:endParaRPr sz="2400"/>
          </a:p>
        </p:txBody>
      </p:sp>
      <p:sp>
        <p:nvSpPr>
          <p:cNvPr id="513" name="Google Shape;513;p38"/>
          <p:cNvSpPr txBox="1">
            <a:spLocks noGrp="1"/>
          </p:cNvSpPr>
          <p:nvPr>
            <p:ph type="title" idx="6"/>
          </p:nvPr>
        </p:nvSpPr>
        <p:spPr>
          <a:xfrm>
            <a:off x="2885632" y="3122107"/>
            <a:ext cx="1590549" cy="4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400" dirty="0"/>
              <a:t>Business Problem – 2 &amp; Analysis</a:t>
            </a:r>
          </a:p>
        </p:txBody>
      </p:sp>
      <p:sp>
        <p:nvSpPr>
          <p:cNvPr id="515" name="Google Shape;515;p38"/>
          <p:cNvSpPr txBox="1">
            <a:spLocks noGrp="1"/>
          </p:cNvSpPr>
          <p:nvPr>
            <p:ph type="title" idx="8"/>
          </p:nvPr>
        </p:nvSpPr>
        <p:spPr>
          <a:xfrm>
            <a:off x="2140105" y="3555190"/>
            <a:ext cx="711900" cy="3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04</a:t>
            </a:r>
            <a:endParaRPr sz="2400"/>
          </a:p>
        </p:txBody>
      </p:sp>
      <p:sp>
        <p:nvSpPr>
          <p:cNvPr id="18" name="Google Shape;498;p38">
            <a:extLst>
              <a:ext uri="{FF2B5EF4-FFF2-40B4-BE49-F238E27FC236}">
                <a16:creationId xmlns:a16="http://schemas.microsoft.com/office/drawing/2014/main" id="{850B38B6-255B-AD28-AF0F-17D8C533B8C9}"/>
              </a:ext>
            </a:extLst>
          </p:cNvPr>
          <p:cNvSpPr/>
          <p:nvPr/>
        </p:nvSpPr>
        <p:spPr>
          <a:xfrm>
            <a:off x="6147030" y="1630847"/>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19" name="Google Shape;512;p38">
            <a:extLst>
              <a:ext uri="{FF2B5EF4-FFF2-40B4-BE49-F238E27FC236}">
                <a16:creationId xmlns:a16="http://schemas.microsoft.com/office/drawing/2014/main" id="{D7B10138-E660-A596-B67F-FC2F5384CB0F}"/>
              </a:ext>
            </a:extLst>
          </p:cNvPr>
          <p:cNvSpPr txBox="1">
            <a:spLocks/>
          </p:cNvSpPr>
          <p:nvPr/>
        </p:nvSpPr>
        <p:spPr>
          <a:xfrm>
            <a:off x="6147030" y="1831605"/>
            <a:ext cx="711900" cy="347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Bebas Neue"/>
              <a:buNone/>
              <a:defRPr sz="3600" b="0" i="0" u="none" strike="noStrike" cap="none">
                <a:solidFill>
                  <a:schemeClr val="lt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9pPr>
          </a:lstStyle>
          <a:p>
            <a:r>
              <a:rPr lang="en" sz="2400"/>
              <a:t>03</a:t>
            </a:r>
          </a:p>
        </p:txBody>
      </p:sp>
      <p:sp>
        <p:nvSpPr>
          <p:cNvPr id="20" name="Google Shape;510;p38">
            <a:extLst>
              <a:ext uri="{FF2B5EF4-FFF2-40B4-BE49-F238E27FC236}">
                <a16:creationId xmlns:a16="http://schemas.microsoft.com/office/drawing/2014/main" id="{D8FB1466-A5C4-E23D-50FB-EAB09D2A8FAC}"/>
              </a:ext>
            </a:extLst>
          </p:cNvPr>
          <p:cNvSpPr txBox="1">
            <a:spLocks/>
          </p:cNvSpPr>
          <p:nvPr/>
        </p:nvSpPr>
        <p:spPr>
          <a:xfrm>
            <a:off x="6874905" y="1388205"/>
            <a:ext cx="1697772" cy="44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ebas Neue"/>
              <a:buNone/>
              <a:defRPr sz="27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sz="2400"/>
              <a:t>Business Problem – 1 &amp; Analysis</a:t>
            </a:r>
          </a:p>
        </p:txBody>
      </p:sp>
      <p:sp>
        <p:nvSpPr>
          <p:cNvPr id="21" name="Google Shape;502;p38">
            <a:extLst>
              <a:ext uri="{FF2B5EF4-FFF2-40B4-BE49-F238E27FC236}">
                <a16:creationId xmlns:a16="http://schemas.microsoft.com/office/drawing/2014/main" id="{D9F107FA-D92D-F226-709F-46F6DA96EB2F}"/>
              </a:ext>
            </a:extLst>
          </p:cNvPr>
          <p:cNvSpPr/>
          <p:nvPr/>
        </p:nvSpPr>
        <p:spPr>
          <a:xfrm>
            <a:off x="5073853" y="3343807"/>
            <a:ext cx="711900" cy="711808"/>
          </a:xfrm>
          <a:custGeom>
            <a:avLst/>
            <a:gdLst/>
            <a:ahLst/>
            <a:cxnLst/>
            <a:rect l="l" t="t" r="r" b="b"/>
            <a:pathLst>
              <a:path w="3065" h="3065" extrusionOk="0">
                <a:moveTo>
                  <a:pt x="3064" y="1532"/>
                </a:moveTo>
                <a:cubicBezTo>
                  <a:pt x="3064" y="2387"/>
                  <a:pt x="2387" y="3064"/>
                  <a:pt x="1532" y="3064"/>
                </a:cubicBezTo>
                <a:cubicBezTo>
                  <a:pt x="677" y="3064"/>
                  <a:pt x="0" y="2387"/>
                  <a:pt x="0" y="1532"/>
                </a:cubicBezTo>
                <a:cubicBezTo>
                  <a:pt x="0" y="677"/>
                  <a:pt x="677" y="0"/>
                  <a:pt x="1532" y="0"/>
                </a:cubicBezTo>
                <a:cubicBezTo>
                  <a:pt x="2387" y="0"/>
                  <a:pt x="3064" y="677"/>
                  <a:pt x="3064" y="1532"/>
                </a:cubicBezTo>
                <a:close/>
              </a:path>
            </a:pathLst>
          </a:custGeom>
          <a:gradFill>
            <a:gsLst>
              <a:gs pos="0">
                <a:schemeClr val="accent1"/>
              </a:gs>
              <a:gs pos="100000">
                <a:schemeClr val="lt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22" name="Google Shape;518;p38">
            <a:extLst>
              <a:ext uri="{FF2B5EF4-FFF2-40B4-BE49-F238E27FC236}">
                <a16:creationId xmlns:a16="http://schemas.microsoft.com/office/drawing/2014/main" id="{EDAB4982-8BD1-C210-84FE-B234DBAA71A9}"/>
              </a:ext>
            </a:extLst>
          </p:cNvPr>
          <p:cNvSpPr txBox="1">
            <a:spLocks/>
          </p:cNvSpPr>
          <p:nvPr/>
        </p:nvSpPr>
        <p:spPr>
          <a:xfrm>
            <a:off x="5073853" y="3555190"/>
            <a:ext cx="711900" cy="347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Bebas Neue"/>
              <a:buNone/>
              <a:defRPr sz="3600" b="0" i="0" u="none" strike="noStrike" cap="none">
                <a:solidFill>
                  <a:schemeClr val="lt1"/>
                </a:solidFill>
                <a:latin typeface="Bebas Neue"/>
                <a:ea typeface="Bebas Neue"/>
                <a:cs typeface="Bebas Neue"/>
                <a:sym typeface="Bebas Neue"/>
              </a:defRPr>
            </a:lvl1pPr>
            <a:lvl2pPr marR="0" lvl="1"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6000"/>
              <a:buFont typeface="Bebas Neue"/>
              <a:buNone/>
              <a:defRPr sz="6000" b="0" i="0" u="none" strike="noStrike" cap="none">
                <a:solidFill>
                  <a:schemeClr val="dk1"/>
                </a:solidFill>
                <a:latin typeface="Bebas Neue"/>
                <a:ea typeface="Bebas Neue"/>
                <a:cs typeface="Bebas Neue"/>
                <a:sym typeface="Bebas Neue"/>
              </a:defRPr>
            </a:lvl9pPr>
          </a:lstStyle>
          <a:p>
            <a:r>
              <a:rPr lang="en" sz="2400"/>
              <a:t>05</a:t>
            </a:r>
          </a:p>
        </p:txBody>
      </p:sp>
      <p:sp>
        <p:nvSpPr>
          <p:cNvPr id="23" name="Google Shape;516;p38">
            <a:extLst>
              <a:ext uri="{FF2B5EF4-FFF2-40B4-BE49-F238E27FC236}">
                <a16:creationId xmlns:a16="http://schemas.microsoft.com/office/drawing/2014/main" id="{DF2BF23B-D8BD-B734-7F1F-5714171251E1}"/>
              </a:ext>
            </a:extLst>
          </p:cNvPr>
          <p:cNvSpPr txBox="1">
            <a:spLocks/>
          </p:cNvSpPr>
          <p:nvPr/>
        </p:nvSpPr>
        <p:spPr>
          <a:xfrm>
            <a:off x="5890427" y="3259298"/>
            <a:ext cx="1615204" cy="443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ebas Neue"/>
              <a:buNone/>
              <a:defRPr sz="27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IN" sz="2400"/>
              <a:t>Future </a:t>
            </a:r>
            <a:r>
              <a:rPr lang="en-IN" sz="2400" err="1"/>
              <a:t>SCOPe</a:t>
            </a:r>
            <a:r>
              <a:rPr lang="en-IN" sz="2400"/>
              <a:t> &amp; CONCLUSION</a:t>
            </a:r>
          </a:p>
        </p:txBody>
      </p:sp>
    </p:spTree>
    <p:extLst>
      <p:ext uri="{BB962C8B-B14F-4D97-AF65-F5344CB8AC3E}">
        <p14:creationId xmlns:p14="http://schemas.microsoft.com/office/powerpoint/2010/main" val="9299785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grpSp>
        <p:nvGrpSpPr>
          <p:cNvPr id="32" name="Google Shape;7610;p83">
            <a:extLst>
              <a:ext uri="{FF2B5EF4-FFF2-40B4-BE49-F238E27FC236}">
                <a16:creationId xmlns:a16="http://schemas.microsoft.com/office/drawing/2014/main" id="{00C49B3B-A003-AB72-C99A-5AC03257FC76}"/>
              </a:ext>
            </a:extLst>
          </p:cNvPr>
          <p:cNvGrpSpPr/>
          <p:nvPr/>
        </p:nvGrpSpPr>
        <p:grpSpPr>
          <a:xfrm>
            <a:off x="1432214" y="1351101"/>
            <a:ext cx="861877" cy="716886"/>
            <a:chOff x="5049725" y="2635825"/>
            <a:chExt cx="481825" cy="451700"/>
          </a:xfrm>
          <a:solidFill>
            <a:schemeClr val="accent6"/>
          </a:solidFill>
        </p:grpSpPr>
        <p:sp>
          <p:nvSpPr>
            <p:cNvPr id="33" name="Google Shape;7611;p83">
              <a:extLst>
                <a:ext uri="{FF2B5EF4-FFF2-40B4-BE49-F238E27FC236}">
                  <a16:creationId xmlns:a16="http://schemas.microsoft.com/office/drawing/2014/main" id="{C765B86D-9304-646B-C7F6-3F56634A53CA}"/>
                </a:ext>
              </a:extLst>
            </p:cNvPr>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4" name="Google Shape;7612;p83">
              <a:extLst>
                <a:ext uri="{FF2B5EF4-FFF2-40B4-BE49-F238E27FC236}">
                  <a16:creationId xmlns:a16="http://schemas.microsoft.com/office/drawing/2014/main" id="{1E2F4B72-47F6-8DB2-D332-6233939B64A4}"/>
                </a:ext>
              </a:extLst>
            </p:cNvPr>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5" name="Google Shape;7613;p83">
              <a:extLst>
                <a:ext uri="{FF2B5EF4-FFF2-40B4-BE49-F238E27FC236}">
                  <a16:creationId xmlns:a16="http://schemas.microsoft.com/office/drawing/2014/main" id="{FA8CB3DF-0E65-9E71-7797-310B97C994B4}"/>
                </a:ext>
              </a:extLst>
            </p:cNvPr>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36" name="Google Shape;8262;p85">
            <a:extLst>
              <a:ext uri="{FF2B5EF4-FFF2-40B4-BE49-F238E27FC236}">
                <a16:creationId xmlns:a16="http://schemas.microsoft.com/office/drawing/2014/main" id="{2EFF1CD0-B996-DB10-1FDD-B9BE076DFDD5}"/>
              </a:ext>
            </a:extLst>
          </p:cNvPr>
          <p:cNvGrpSpPr/>
          <p:nvPr/>
        </p:nvGrpSpPr>
        <p:grpSpPr>
          <a:xfrm>
            <a:off x="4226296" y="1342576"/>
            <a:ext cx="861877" cy="716886"/>
            <a:chOff x="-62511900" y="4129100"/>
            <a:chExt cx="304050" cy="282000"/>
          </a:xfrm>
          <a:solidFill>
            <a:schemeClr val="accent6"/>
          </a:solidFill>
        </p:grpSpPr>
        <p:sp>
          <p:nvSpPr>
            <p:cNvPr id="37" name="Google Shape;8263;p85">
              <a:extLst>
                <a:ext uri="{FF2B5EF4-FFF2-40B4-BE49-F238E27FC236}">
                  <a16:creationId xmlns:a16="http://schemas.microsoft.com/office/drawing/2014/main" id="{F41169A0-5300-C619-7770-85CFD6C0BD20}"/>
                </a:ext>
              </a:extLst>
            </p:cNvPr>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264;p85">
              <a:extLst>
                <a:ext uri="{FF2B5EF4-FFF2-40B4-BE49-F238E27FC236}">
                  <a16:creationId xmlns:a16="http://schemas.microsoft.com/office/drawing/2014/main" id="{DA127521-0433-E766-AE2D-3AFA92EE66FA}"/>
                </a:ext>
              </a:extLst>
            </p:cNvPr>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265;p85">
              <a:extLst>
                <a:ext uri="{FF2B5EF4-FFF2-40B4-BE49-F238E27FC236}">
                  <a16:creationId xmlns:a16="http://schemas.microsoft.com/office/drawing/2014/main" id="{BC170B12-B998-4978-F195-BB6DD3D64075}"/>
                </a:ext>
              </a:extLst>
            </p:cNvPr>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266;p85">
              <a:extLst>
                <a:ext uri="{FF2B5EF4-FFF2-40B4-BE49-F238E27FC236}">
                  <a16:creationId xmlns:a16="http://schemas.microsoft.com/office/drawing/2014/main" id="{2E5FD880-8E6B-CB9A-A617-B388910940B4}"/>
                </a:ext>
              </a:extLst>
            </p:cNvPr>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267;p85">
              <a:extLst>
                <a:ext uri="{FF2B5EF4-FFF2-40B4-BE49-F238E27FC236}">
                  <a16:creationId xmlns:a16="http://schemas.microsoft.com/office/drawing/2014/main" id="{87089C43-D135-90B8-01AD-D3EE2EFE776C}"/>
                </a:ext>
              </a:extLst>
            </p:cNvPr>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8604;p85">
            <a:extLst>
              <a:ext uri="{FF2B5EF4-FFF2-40B4-BE49-F238E27FC236}">
                <a16:creationId xmlns:a16="http://schemas.microsoft.com/office/drawing/2014/main" id="{BCD63490-037E-029E-766D-31F4A20BE342}"/>
              </a:ext>
            </a:extLst>
          </p:cNvPr>
          <p:cNvGrpSpPr/>
          <p:nvPr/>
        </p:nvGrpSpPr>
        <p:grpSpPr>
          <a:xfrm>
            <a:off x="6847641" y="1365922"/>
            <a:ext cx="864145" cy="702065"/>
            <a:chOff x="2037825" y="3254050"/>
            <a:chExt cx="296175" cy="296175"/>
          </a:xfrm>
          <a:solidFill>
            <a:schemeClr val="accent6"/>
          </a:solidFill>
        </p:grpSpPr>
        <p:sp>
          <p:nvSpPr>
            <p:cNvPr id="43" name="Google Shape;8605;p85">
              <a:extLst>
                <a:ext uri="{FF2B5EF4-FFF2-40B4-BE49-F238E27FC236}">
                  <a16:creationId xmlns:a16="http://schemas.microsoft.com/office/drawing/2014/main" id="{61EFC3BC-533A-2B6E-E48A-2CAC97D5553C}"/>
                </a:ext>
              </a:extLst>
            </p:cNvPr>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606;p85">
              <a:extLst>
                <a:ext uri="{FF2B5EF4-FFF2-40B4-BE49-F238E27FC236}">
                  <a16:creationId xmlns:a16="http://schemas.microsoft.com/office/drawing/2014/main" id="{4C6F6A5C-C837-2CB5-89BA-B518CD32DAC8}"/>
                </a:ext>
              </a:extLst>
            </p:cNvPr>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607;p85">
              <a:extLst>
                <a:ext uri="{FF2B5EF4-FFF2-40B4-BE49-F238E27FC236}">
                  <a16:creationId xmlns:a16="http://schemas.microsoft.com/office/drawing/2014/main" id="{7B0C9465-296E-9F31-3B5A-12BFDA3EA8B4}"/>
                </a:ext>
              </a:extLst>
            </p:cNvPr>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608;p85">
              <a:extLst>
                <a:ext uri="{FF2B5EF4-FFF2-40B4-BE49-F238E27FC236}">
                  <a16:creationId xmlns:a16="http://schemas.microsoft.com/office/drawing/2014/main" id="{60ADE202-3068-384F-2A93-486BD350242B}"/>
                </a:ext>
              </a:extLst>
            </p:cNvPr>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609;p85">
              <a:extLst>
                <a:ext uri="{FF2B5EF4-FFF2-40B4-BE49-F238E27FC236}">
                  <a16:creationId xmlns:a16="http://schemas.microsoft.com/office/drawing/2014/main" id="{9779C945-9A16-E7E2-7D4B-63CA46772EA9}"/>
                </a:ext>
              </a:extLst>
            </p:cNvPr>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610;p85">
              <a:extLst>
                <a:ext uri="{FF2B5EF4-FFF2-40B4-BE49-F238E27FC236}">
                  <a16:creationId xmlns:a16="http://schemas.microsoft.com/office/drawing/2014/main" id="{B696092B-581C-5178-113F-353AA073EA95}"/>
                </a:ext>
              </a:extLst>
            </p:cNvPr>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TextBox 48">
            <a:extLst>
              <a:ext uri="{FF2B5EF4-FFF2-40B4-BE49-F238E27FC236}">
                <a16:creationId xmlns:a16="http://schemas.microsoft.com/office/drawing/2014/main" id="{CC20B6D8-DFBF-B4DE-E37E-C62D3E0AE395}"/>
              </a:ext>
            </a:extLst>
          </p:cNvPr>
          <p:cNvSpPr txBox="1"/>
          <p:nvPr/>
        </p:nvSpPr>
        <p:spPr>
          <a:xfrm>
            <a:off x="690415" y="2067987"/>
            <a:ext cx="2450886" cy="400110"/>
          </a:xfrm>
          <a:prstGeom prst="rect">
            <a:avLst/>
          </a:prstGeom>
          <a:noFill/>
        </p:spPr>
        <p:txBody>
          <a:bodyPr wrap="square" rtlCol="0">
            <a:spAutoFit/>
          </a:bodyPr>
          <a:lstStyle/>
          <a:p>
            <a:r>
              <a:rPr lang="en-IN" sz="1000" b="1">
                <a:solidFill>
                  <a:schemeClr val="tx1"/>
                </a:solidFill>
              </a:rPr>
              <a:t>A web platform where users can rent out their space to host travellers.</a:t>
            </a:r>
          </a:p>
        </p:txBody>
      </p:sp>
      <p:sp>
        <p:nvSpPr>
          <p:cNvPr id="50" name="TextBox 49">
            <a:extLst>
              <a:ext uri="{FF2B5EF4-FFF2-40B4-BE49-F238E27FC236}">
                <a16:creationId xmlns:a16="http://schemas.microsoft.com/office/drawing/2014/main" id="{3F51D890-A583-B1E9-BA38-892F1F9813A8}"/>
              </a:ext>
            </a:extLst>
          </p:cNvPr>
          <p:cNvSpPr txBox="1"/>
          <p:nvPr/>
        </p:nvSpPr>
        <p:spPr>
          <a:xfrm>
            <a:off x="3638237" y="2059462"/>
            <a:ext cx="2216554" cy="400110"/>
          </a:xfrm>
          <a:prstGeom prst="rect">
            <a:avLst/>
          </a:prstGeom>
          <a:noFill/>
        </p:spPr>
        <p:txBody>
          <a:bodyPr wrap="square" rtlCol="0">
            <a:spAutoFit/>
          </a:bodyPr>
          <a:lstStyle/>
          <a:p>
            <a:r>
              <a:rPr lang="en-IN" sz="1000" b="1">
                <a:solidFill>
                  <a:schemeClr val="tx1"/>
                </a:solidFill>
              </a:rPr>
              <a:t>Save money when travelling. Make money when hosting.</a:t>
            </a:r>
          </a:p>
        </p:txBody>
      </p:sp>
      <p:sp>
        <p:nvSpPr>
          <p:cNvPr id="51" name="TextBox 50">
            <a:extLst>
              <a:ext uri="{FF2B5EF4-FFF2-40B4-BE49-F238E27FC236}">
                <a16:creationId xmlns:a16="http://schemas.microsoft.com/office/drawing/2014/main" id="{1853993A-0AA7-84A5-0F4B-5E44EA88C430}"/>
              </a:ext>
            </a:extLst>
          </p:cNvPr>
          <p:cNvSpPr txBox="1"/>
          <p:nvPr/>
        </p:nvSpPr>
        <p:spPr>
          <a:xfrm>
            <a:off x="6270237" y="2063340"/>
            <a:ext cx="2216554" cy="400110"/>
          </a:xfrm>
          <a:prstGeom prst="rect">
            <a:avLst/>
          </a:prstGeom>
          <a:noFill/>
        </p:spPr>
        <p:txBody>
          <a:bodyPr wrap="square" rtlCol="0">
            <a:spAutoFit/>
          </a:bodyPr>
          <a:lstStyle/>
          <a:p>
            <a:r>
              <a:rPr lang="en-IN" sz="1000" b="1">
                <a:solidFill>
                  <a:schemeClr val="tx1"/>
                </a:solidFill>
              </a:rPr>
              <a:t>Share culture by making a local connection to the city.</a:t>
            </a:r>
          </a:p>
        </p:txBody>
      </p:sp>
      <p:pic>
        <p:nvPicPr>
          <p:cNvPr id="4106" name="Picture 10" descr="Airbnb Icon">
            <a:extLst>
              <a:ext uri="{FF2B5EF4-FFF2-40B4-BE49-F238E27FC236}">
                <a16:creationId xmlns:a16="http://schemas.microsoft.com/office/drawing/2014/main" id="{60B094AD-5944-7886-9BC0-9C8FC980F8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81306" y="2776685"/>
            <a:ext cx="1984917" cy="1423608"/>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C239D42A-29A6-F6CF-4A94-C9E8D045BE4A}"/>
              </a:ext>
            </a:extLst>
          </p:cNvPr>
          <p:cNvSpPr txBox="1"/>
          <p:nvPr/>
        </p:nvSpPr>
        <p:spPr>
          <a:xfrm>
            <a:off x="3500936" y="2776686"/>
            <a:ext cx="4498205" cy="2062103"/>
          </a:xfrm>
          <a:prstGeom prst="rect">
            <a:avLst/>
          </a:prstGeom>
          <a:noFill/>
        </p:spPr>
        <p:txBody>
          <a:bodyPr wrap="square" rtlCol="0">
            <a:spAutoFit/>
          </a:bodyPr>
          <a:lstStyle/>
          <a:p>
            <a:r>
              <a:rPr lang="en-IN" sz="1000" b="1" u="sng">
                <a:solidFill>
                  <a:schemeClr val="tx1"/>
                </a:solidFill>
              </a:rPr>
              <a:t>Key Insights</a:t>
            </a:r>
            <a:r>
              <a:rPr lang="en-IN" sz="1000" b="1">
                <a:solidFill>
                  <a:schemeClr val="tx1"/>
                </a:solidFill>
              </a:rPr>
              <a:t>:</a:t>
            </a:r>
          </a:p>
          <a:p>
            <a:endParaRPr lang="en-IN" sz="1000" b="1">
              <a:solidFill>
                <a:schemeClr val="tx1"/>
              </a:solidFill>
            </a:endParaRPr>
          </a:p>
          <a:p>
            <a:pPr marL="171450" indent="-171450">
              <a:buFont typeface="Courier New" panose="02070309020205020404" pitchFamily="49" charset="0"/>
              <a:buChar char="o"/>
            </a:pPr>
            <a:r>
              <a:rPr lang="en-IN" sz="1000" b="1">
                <a:solidFill>
                  <a:schemeClr val="tx1"/>
                </a:solidFill>
              </a:rPr>
              <a:t>Founders:  Brian </a:t>
            </a:r>
            <a:r>
              <a:rPr lang="en-IN" sz="1000" b="1" err="1">
                <a:solidFill>
                  <a:schemeClr val="tx1"/>
                </a:solidFill>
              </a:rPr>
              <a:t>Chesky</a:t>
            </a:r>
            <a:r>
              <a:rPr lang="en-IN" sz="1000" b="1">
                <a:solidFill>
                  <a:schemeClr val="tx1"/>
                </a:solidFill>
              </a:rPr>
              <a:t>, Joe </a:t>
            </a:r>
            <a:r>
              <a:rPr lang="en-IN" sz="1000" b="1" err="1">
                <a:solidFill>
                  <a:schemeClr val="tx1"/>
                </a:solidFill>
              </a:rPr>
              <a:t>Gebbia</a:t>
            </a:r>
            <a:r>
              <a:rPr lang="en-IN" sz="1000" b="1">
                <a:solidFill>
                  <a:schemeClr val="tx1"/>
                </a:solidFill>
              </a:rPr>
              <a:t>, Nathan </a:t>
            </a:r>
            <a:r>
              <a:rPr lang="en-IN" sz="1000" b="1" err="1">
                <a:solidFill>
                  <a:schemeClr val="tx1"/>
                </a:solidFill>
              </a:rPr>
              <a:t>Blecharczyk</a:t>
            </a:r>
            <a:endParaRPr lang="en-IN" sz="1000" b="1">
              <a:solidFill>
                <a:schemeClr val="tx1"/>
              </a:solidFill>
            </a:endParaRPr>
          </a:p>
          <a:p>
            <a:pPr marL="171450" indent="-171450">
              <a:buFont typeface="Courier New" panose="02070309020205020404" pitchFamily="49" charset="0"/>
              <a:buChar char="o"/>
            </a:pPr>
            <a:r>
              <a:rPr lang="en-IN" sz="1000" b="1">
                <a:solidFill>
                  <a:schemeClr val="tx1"/>
                </a:solidFill>
              </a:rPr>
              <a:t>Founded in 2008, San Francisco, California.</a:t>
            </a:r>
          </a:p>
          <a:p>
            <a:pPr marL="171450" indent="-171450">
              <a:buFont typeface="Courier New" panose="02070309020205020404" pitchFamily="49" charset="0"/>
              <a:buChar char="o"/>
            </a:pPr>
            <a:r>
              <a:rPr lang="en-US" sz="1000" b="1">
                <a:solidFill>
                  <a:schemeClr val="tx1"/>
                </a:solidFill>
              </a:rPr>
              <a:t>Airbnb is estimated to have over 150 million users.</a:t>
            </a:r>
          </a:p>
          <a:p>
            <a:pPr marL="171450" indent="-171450">
              <a:buFont typeface="Courier New" panose="02070309020205020404" pitchFamily="49" charset="0"/>
              <a:buChar char="o"/>
            </a:pPr>
            <a:r>
              <a:rPr lang="en-US" sz="1000" b="1">
                <a:solidFill>
                  <a:schemeClr val="tx1"/>
                </a:solidFill>
              </a:rPr>
              <a:t>Airbnb has more than 4 million hosts.</a:t>
            </a:r>
          </a:p>
          <a:p>
            <a:pPr marL="171450" indent="-171450">
              <a:buFont typeface="Courier New" panose="02070309020205020404" pitchFamily="49" charset="0"/>
              <a:buChar char="o"/>
            </a:pPr>
            <a:r>
              <a:rPr lang="en-US" sz="1000" b="1">
                <a:solidFill>
                  <a:schemeClr val="tx1"/>
                </a:solidFill>
              </a:rPr>
              <a:t>There are over 100,000 cities and towns with active Airbnb listings.</a:t>
            </a:r>
            <a:endParaRPr lang="en-IN" sz="1000" b="1">
              <a:solidFill>
                <a:schemeClr val="tx1"/>
              </a:solidFill>
            </a:endParaRPr>
          </a:p>
          <a:p>
            <a:pPr marL="171450" indent="-171450">
              <a:buFont typeface="Courier New" panose="02070309020205020404" pitchFamily="49" charset="0"/>
              <a:buChar char="o"/>
            </a:pPr>
            <a:r>
              <a:rPr lang="en-IN" sz="1000" b="1">
                <a:solidFill>
                  <a:schemeClr val="tx1"/>
                </a:solidFill>
              </a:rPr>
              <a:t>Revenue of $8.4 billion for FY 2022.</a:t>
            </a:r>
          </a:p>
          <a:p>
            <a:pPr marL="171450" indent="-171450">
              <a:buFont typeface="Courier New" panose="02070309020205020404" pitchFamily="49" charset="0"/>
              <a:buChar char="o"/>
            </a:pPr>
            <a:endParaRPr lang="en-US" sz="1000" b="1">
              <a:solidFill>
                <a:schemeClr val="tx1"/>
              </a:solidFill>
            </a:endParaRPr>
          </a:p>
          <a:p>
            <a:pPr marL="171450" indent="-171450">
              <a:buFont typeface="Courier New" panose="02070309020205020404" pitchFamily="49" charset="0"/>
              <a:buChar char="o"/>
            </a:pPr>
            <a:endParaRPr lang="en-IN" sz="1000" b="1">
              <a:solidFill>
                <a:schemeClr val="tx1"/>
              </a:solidFill>
            </a:endParaRPr>
          </a:p>
          <a:p>
            <a:endParaRPr lang="en-IN">
              <a:solidFill>
                <a:schemeClr val="tx1"/>
              </a:solidFill>
            </a:endParaRPr>
          </a:p>
          <a:p>
            <a:endParaRPr lang="en-IN"/>
          </a:p>
        </p:txBody>
      </p:sp>
      <p:sp>
        <p:nvSpPr>
          <p:cNvPr id="53" name="Google Shape;505;p38">
            <a:extLst>
              <a:ext uri="{FF2B5EF4-FFF2-40B4-BE49-F238E27FC236}">
                <a16:creationId xmlns:a16="http://schemas.microsoft.com/office/drawing/2014/main" id="{3E9488E5-F3B7-C4ED-AC1F-6F84758D3C27}"/>
              </a:ext>
            </a:extLst>
          </p:cNvPr>
          <p:cNvSpPr txBox="1">
            <a:spLocks/>
          </p:cNvSpPr>
          <p:nvPr/>
        </p:nvSpPr>
        <p:spPr>
          <a:xfrm>
            <a:off x="661901" y="554532"/>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AIRBNB</a:t>
            </a:r>
          </a:p>
        </p:txBody>
      </p:sp>
      <p:sp>
        <p:nvSpPr>
          <p:cNvPr id="59" name="Arrow: Chevron 58">
            <a:extLst>
              <a:ext uri="{FF2B5EF4-FFF2-40B4-BE49-F238E27FC236}">
                <a16:creationId xmlns:a16="http://schemas.microsoft.com/office/drawing/2014/main" id="{3816D594-C956-478D-21B9-6A8D0F2BC935}"/>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4" name="Arrow: Chevron 3">
            <a:extLst>
              <a:ext uri="{FF2B5EF4-FFF2-40B4-BE49-F238E27FC236}">
                <a16:creationId xmlns:a16="http://schemas.microsoft.com/office/drawing/2014/main" id="{3220AFF0-4758-E6A4-AC3A-61C1D11C2A57}"/>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5" name="Arrow: Chevron 4">
            <a:extLst>
              <a:ext uri="{FF2B5EF4-FFF2-40B4-BE49-F238E27FC236}">
                <a16:creationId xmlns:a16="http://schemas.microsoft.com/office/drawing/2014/main" id="{D95D0FCE-9B5D-7CD6-5E5D-1C31F1C0F4E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6" name="Arrow: Chevron 5">
            <a:extLst>
              <a:ext uri="{FF2B5EF4-FFF2-40B4-BE49-F238E27FC236}">
                <a16:creationId xmlns:a16="http://schemas.microsoft.com/office/drawing/2014/main" id="{BD219A67-8F53-4F9F-BF62-C0820C06EC8C}"/>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7" name="Arrow: Chevron 6">
            <a:extLst>
              <a:ext uri="{FF2B5EF4-FFF2-40B4-BE49-F238E27FC236}">
                <a16:creationId xmlns:a16="http://schemas.microsoft.com/office/drawing/2014/main" id="{24D870E8-E533-0253-20B5-F43922EDC94F}"/>
              </a:ext>
            </a:extLst>
          </p:cNvPr>
          <p:cNvSpPr/>
          <p:nvPr/>
        </p:nvSpPr>
        <p:spPr>
          <a:xfrm>
            <a:off x="732811" y="460282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Airbnb</a:t>
            </a:r>
          </a:p>
        </p:txBody>
      </p:sp>
    </p:spTree>
    <p:extLst>
      <p:ext uri="{BB962C8B-B14F-4D97-AF65-F5344CB8AC3E}">
        <p14:creationId xmlns:p14="http://schemas.microsoft.com/office/powerpoint/2010/main" val="4251333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10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1" grpId="0"/>
      <p:bldP spid="5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Arrow: Down 7">
            <a:extLst>
              <a:ext uri="{FF2B5EF4-FFF2-40B4-BE49-F238E27FC236}">
                <a16:creationId xmlns:a16="http://schemas.microsoft.com/office/drawing/2014/main" id="{D3EBD205-B7B2-2310-0526-B29CFC9AABFF}"/>
              </a:ext>
            </a:extLst>
          </p:cNvPr>
          <p:cNvSpPr/>
          <p:nvPr/>
        </p:nvSpPr>
        <p:spPr>
          <a:xfrm rot="1824105">
            <a:off x="5260325" y="2382081"/>
            <a:ext cx="243653" cy="884899"/>
          </a:xfrm>
          <a:prstGeom prst="downArrow">
            <a:avLst>
              <a:gd name="adj1" fmla="val 40655"/>
              <a:gd name="adj2" fmla="val 50000"/>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Down 8">
            <a:extLst>
              <a:ext uri="{FF2B5EF4-FFF2-40B4-BE49-F238E27FC236}">
                <a16:creationId xmlns:a16="http://schemas.microsoft.com/office/drawing/2014/main" id="{709B207E-E786-CD7A-51A4-61E519C14FED}"/>
              </a:ext>
            </a:extLst>
          </p:cNvPr>
          <p:cNvSpPr/>
          <p:nvPr/>
        </p:nvSpPr>
        <p:spPr>
          <a:xfrm rot="8802871">
            <a:off x="3584324" y="2361085"/>
            <a:ext cx="243653" cy="895769"/>
          </a:xfrm>
          <a:prstGeom prst="downArrow">
            <a:avLst>
              <a:gd name="adj1" fmla="val 40655"/>
              <a:gd name="adj2" fmla="val 50000"/>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Down 9">
            <a:extLst>
              <a:ext uri="{FF2B5EF4-FFF2-40B4-BE49-F238E27FC236}">
                <a16:creationId xmlns:a16="http://schemas.microsoft.com/office/drawing/2014/main" id="{9C93EA79-61A1-FE2E-9CCF-86311E0976D6}"/>
              </a:ext>
            </a:extLst>
          </p:cNvPr>
          <p:cNvSpPr/>
          <p:nvPr/>
        </p:nvSpPr>
        <p:spPr>
          <a:xfrm rot="16200000">
            <a:off x="4450173" y="1337613"/>
            <a:ext cx="243653" cy="865031"/>
          </a:xfrm>
          <a:prstGeom prst="downArrow">
            <a:avLst>
              <a:gd name="adj1" fmla="val 40655"/>
              <a:gd name="adj2" fmla="val 50000"/>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bg2">
                  <a:lumMod val="40000"/>
                  <a:lumOff val="60000"/>
                </a:schemeClr>
              </a:solidFill>
              <a:highlight>
                <a:srgbClr val="000080"/>
              </a:highlight>
            </a:endParaRPr>
          </a:p>
        </p:txBody>
      </p:sp>
      <p:sp>
        <p:nvSpPr>
          <p:cNvPr id="13" name="Arrow: Left-Right 12">
            <a:extLst>
              <a:ext uri="{FF2B5EF4-FFF2-40B4-BE49-F238E27FC236}">
                <a16:creationId xmlns:a16="http://schemas.microsoft.com/office/drawing/2014/main" id="{241A8885-A93E-E5E3-B782-F7ED92CCE93B}"/>
              </a:ext>
            </a:extLst>
          </p:cNvPr>
          <p:cNvSpPr/>
          <p:nvPr/>
        </p:nvSpPr>
        <p:spPr>
          <a:xfrm rot="3305580">
            <a:off x="3544859" y="2571908"/>
            <a:ext cx="958582" cy="203647"/>
          </a:xfrm>
          <a:prstGeom prst="lef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Arrow: Left-Right 13">
            <a:extLst>
              <a:ext uri="{FF2B5EF4-FFF2-40B4-BE49-F238E27FC236}">
                <a16:creationId xmlns:a16="http://schemas.microsoft.com/office/drawing/2014/main" id="{FA22DDD8-4422-328A-461E-24F0508CEFE4}"/>
              </a:ext>
            </a:extLst>
          </p:cNvPr>
          <p:cNvSpPr/>
          <p:nvPr/>
        </p:nvSpPr>
        <p:spPr>
          <a:xfrm rot="7221940">
            <a:off x="4665400" y="2604507"/>
            <a:ext cx="958582" cy="203647"/>
          </a:xfrm>
          <a:prstGeom prst="lef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Google Shape;505;p38">
            <a:extLst>
              <a:ext uri="{FF2B5EF4-FFF2-40B4-BE49-F238E27FC236}">
                <a16:creationId xmlns:a16="http://schemas.microsoft.com/office/drawing/2014/main" id="{3C6A8B05-FB50-FB64-C82A-6F9B3D46B45B}"/>
              </a:ext>
            </a:extLst>
          </p:cNvPr>
          <p:cNvSpPr txBox="1">
            <a:spLocks/>
          </p:cNvSpPr>
          <p:nvPr/>
        </p:nvSpPr>
        <p:spPr>
          <a:xfrm>
            <a:off x="673520" y="563113"/>
            <a:ext cx="7715400" cy="5343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a:t>Business Model</a:t>
            </a:r>
          </a:p>
        </p:txBody>
      </p:sp>
      <p:sp>
        <p:nvSpPr>
          <p:cNvPr id="16" name="Arrow: Left-Right 15">
            <a:extLst>
              <a:ext uri="{FF2B5EF4-FFF2-40B4-BE49-F238E27FC236}">
                <a16:creationId xmlns:a16="http://schemas.microsoft.com/office/drawing/2014/main" id="{9EDAEA22-B240-388F-1B11-B24F96C047FB}"/>
              </a:ext>
            </a:extLst>
          </p:cNvPr>
          <p:cNvSpPr/>
          <p:nvPr/>
        </p:nvSpPr>
        <p:spPr>
          <a:xfrm>
            <a:off x="902020" y="3613514"/>
            <a:ext cx="958582" cy="203647"/>
          </a:xfrm>
          <a:prstGeom prst="left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Arrow: Down 16">
            <a:extLst>
              <a:ext uri="{FF2B5EF4-FFF2-40B4-BE49-F238E27FC236}">
                <a16:creationId xmlns:a16="http://schemas.microsoft.com/office/drawing/2014/main" id="{43B1CF6F-141B-A5E5-C90B-6E44335A4E99}"/>
              </a:ext>
            </a:extLst>
          </p:cNvPr>
          <p:cNvSpPr/>
          <p:nvPr/>
        </p:nvSpPr>
        <p:spPr>
          <a:xfrm rot="16200000">
            <a:off x="1275187" y="3582415"/>
            <a:ext cx="243653" cy="927176"/>
          </a:xfrm>
          <a:prstGeom prst="downArrow">
            <a:avLst>
              <a:gd name="adj1" fmla="val 40655"/>
              <a:gd name="adj2" fmla="val 50000"/>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Arrow: Down 17">
            <a:extLst>
              <a:ext uri="{FF2B5EF4-FFF2-40B4-BE49-F238E27FC236}">
                <a16:creationId xmlns:a16="http://schemas.microsoft.com/office/drawing/2014/main" id="{C4D24676-CC4E-4117-25B4-5E8F13039657}"/>
              </a:ext>
            </a:extLst>
          </p:cNvPr>
          <p:cNvSpPr/>
          <p:nvPr/>
        </p:nvSpPr>
        <p:spPr>
          <a:xfrm rot="16200000">
            <a:off x="1275188" y="3915673"/>
            <a:ext cx="243653" cy="927176"/>
          </a:xfrm>
          <a:prstGeom prst="downArrow">
            <a:avLst>
              <a:gd name="adj1" fmla="val 40655"/>
              <a:gd name="adj2" fmla="val 50000"/>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bg2">
                  <a:lumMod val="40000"/>
                  <a:lumOff val="60000"/>
                </a:schemeClr>
              </a:solidFill>
              <a:highlight>
                <a:srgbClr val="000080"/>
              </a:highlight>
            </a:endParaRPr>
          </a:p>
        </p:txBody>
      </p:sp>
      <p:sp>
        <p:nvSpPr>
          <p:cNvPr id="19" name="TextBox 18">
            <a:extLst>
              <a:ext uri="{FF2B5EF4-FFF2-40B4-BE49-F238E27FC236}">
                <a16:creationId xmlns:a16="http://schemas.microsoft.com/office/drawing/2014/main" id="{13D15064-9BDB-86C5-E714-F41321B2C3B7}"/>
              </a:ext>
            </a:extLst>
          </p:cNvPr>
          <p:cNvSpPr txBox="1"/>
          <p:nvPr/>
        </p:nvSpPr>
        <p:spPr>
          <a:xfrm>
            <a:off x="1860602" y="3598453"/>
            <a:ext cx="1032655" cy="276999"/>
          </a:xfrm>
          <a:prstGeom prst="rect">
            <a:avLst/>
          </a:prstGeom>
          <a:noFill/>
        </p:spPr>
        <p:txBody>
          <a:bodyPr wrap="none" rtlCol="0">
            <a:spAutoFit/>
          </a:bodyPr>
          <a:lstStyle/>
          <a:p>
            <a:r>
              <a:rPr lang="en-IN" sz="1200" b="1">
                <a:solidFill>
                  <a:schemeClr val="tx1"/>
                </a:solidFill>
              </a:rPr>
              <a:t>Information</a:t>
            </a:r>
          </a:p>
        </p:txBody>
      </p:sp>
      <p:sp>
        <p:nvSpPr>
          <p:cNvPr id="20" name="TextBox 19">
            <a:extLst>
              <a:ext uri="{FF2B5EF4-FFF2-40B4-BE49-F238E27FC236}">
                <a16:creationId xmlns:a16="http://schemas.microsoft.com/office/drawing/2014/main" id="{A703BAD1-6749-F273-2930-EE5FF0DB3E48}"/>
              </a:ext>
            </a:extLst>
          </p:cNvPr>
          <p:cNvSpPr txBox="1"/>
          <p:nvPr/>
        </p:nvSpPr>
        <p:spPr>
          <a:xfrm>
            <a:off x="1860602" y="3892114"/>
            <a:ext cx="671979" cy="276999"/>
          </a:xfrm>
          <a:prstGeom prst="rect">
            <a:avLst/>
          </a:prstGeom>
          <a:noFill/>
        </p:spPr>
        <p:txBody>
          <a:bodyPr wrap="none" rtlCol="0">
            <a:spAutoFit/>
          </a:bodyPr>
          <a:lstStyle/>
          <a:p>
            <a:r>
              <a:rPr lang="en-IN" sz="1200" b="1">
                <a:solidFill>
                  <a:schemeClr val="tx1"/>
                </a:solidFill>
              </a:rPr>
              <a:t>Money</a:t>
            </a:r>
          </a:p>
        </p:txBody>
      </p:sp>
      <p:sp>
        <p:nvSpPr>
          <p:cNvPr id="21" name="TextBox 20">
            <a:extLst>
              <a:ext uri="{FF2B5EF4-FFF2-40B4-BE49-F238E27FC236}">
                <a16:creationId xmlns:a16="http://schemas.microsoft.com/office/drawing/2014/main" id="{054E5755-095A-661D-FA46-091A751285F3}"/>
              </a:ext>
            </a:extLst>
          </p:cNvPr>
          <p:cNvSpPr txBox="1"/>
          <p:nvPr/>
        </p:nvSpPr>
        <p:spPr>
          <a:xfrm>
            <a:off x="1860602" y="4217837"/>
            <a:ext cx="729687" cy="276999"/>
          </a:xfrm>
          <a:prstGeom prst="rect">
            <a:avLst/>
          </a:prstGeom>
          <a:noFill/>
        </p:spPr>
        <p:txBody>
          <a:bodyPr wrap="none" rtlCol="0">
            <a:spAutoFit/>
          </a:bodyPr>
          <a:lstStyle/>
          <a:p>
            <a:r>
              <a:rPr lang="en-IN" sz="1200" b="1">
                <a:solidFill>
                  <a:schemeClr val="tx1"/>
                </a:solidFill>
              </a:rPr>
              <a:t>Service</a:t>
            </a:r>
          </a:p>
        </p:txBody>
      </p:sp>
      <p:grpSp>
        <p:nvGrpSpPr>
          <p:cNvPr id="27" name="Google Shape;8933;p86">
            <a:extLst>
              <a:ext uri="{FF2B5EF4-FFF2-40B4-BE49-F238E27FC236}">
                <a16:creationId xmlns:a16="http://schemas.microsoft.com/office/drawing/2014/main" id="{F159E931-171D-18C7-2903-CA3440514828}"/>
              </a:ext>
            </a:extLst>
          </p:cNvPr>
          <p:cNvGrpSpPr/>
          <p:nvPr/>
        </p:nvGrpSpPr>
        <p:grpSpPr>
          <a:xfrm>
            <a:off x="3035966" y="1209710"/>
            <a:ext cx="874031" cy="995133"/>
            <a:chOff x="-57956275" y="3197925"/>
            <a:chExt cx="319000" cy="319225"/>
          </a:xfrm>
          <a:solidFill>
            <a:schemeClr val="accent6"/>
          </a:solidFill>
        </p:grpSpPr>
        <p:sp>
          <p:nvSpPr>
            <p:cNvPr id="28" name="Google Shape;8934;p86">
              <a:extLst>
                <a:ext uri="{FF2B5EF4-FFF2-40B4-BE49-F238E27FC236}">
                  <a16:creationId xmlns:a16="http://schemas.microsoft.com/office/drawing/2014/main" id="{E4F80009-C118-3E9B-9A90-AF7A27F286B2}"/>
                </a:ext>
              </a:extLst>
            </p:cNvPr>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935;p86">
              <a:extLst>
                <a:ext uri="{FF2B5EF4-FFF2-40B4-BE49-F238E27FC236}">
                  <a16:creationId xmlns:a16="http://schemas.microsoft.com/office/drawing/2014/main" id="{54AB43DC-A7EA-FDFE-55EC-977E664417A4}"/>
                </a:ext>
              </a:extLst>
            </p:cNvPr>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936;p86">
              <a:extLst>
                <a:ext uri="{FF2B5EF4-FFF2-40B4-BE49-F238E27FC236}">
                  <a16:creationId xmlns:a16="http://schemas.microsoft.com/office/drawing/2014/main" id="{EE5CE1E3-7E99-BD5C-9790-54F2AA083748}"/>
                </a:ext>
              </a:extLst>
            </p:cNvPr>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937;p86">
              <a:extLst>
                <a:ext uri="{FF2B5EF4-FFF2-40B4-BE49-F238E27FC236}">
                  <a16:creationId xmlns:a16="http://schemas.microsoft.com/office/drawing/2014/main" id="{7B55EC30-BCB9-408A-8365-D0827804BA3B}"/>
                </a:ext>
              </a:extLst>
            </p:cNvPr>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938;p86">
              <a:extLst>
                <a:ext uri="{FF2B5EF4-FFF2-40B4-BE49-F238E27FC236}">
                  <a16:creationId xmlns:a16="http://schemas.microsoft.com/office/drawing/2014/main" id="{6CCE3E93-3695-5743-C286-7598D5A3EC22}"/>
                </a:ext>
              </a:extLst>
            </p:cNvPr>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939;p86">
              <a:extLst>
                <a:ext uri="{FF2B5EF4-FFF2-40B4-BE49-F238E27FC236}">
                  <a16:creationId xmlns:a16="http://schemas.microsoft.com/office/drawing/2014/main" id="{E30D41BF-9F3A-F873-513E-0F0288E942BC}"/>
                </a:ext>
              </a:extLst>
            </p:cNvPr>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940;p86">
              <a:extLst>
                <a:ext uri="{FF2B5EF4-FFF2-40B4-BE49-F238E27FC236}">
                  <a16:creationId xmlns:a16="http://schemas.microsoft.com/office/drawing/2014/main" id="{15A1C839-7694-F75D-BEF6-FA25192AF65F}"/>
                </a:ext>
              </a:extLst>
            </p:cNvPr>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9019;p86">
            <a:extLst>
              <a:ext uri="{FF2B5EF4-FFF2-40B4-BE49-F238E27FC236}">
                <a16:creationId xmlns:a16="http://schemas.microsoft.com/office/drawing/2014/main" id="{EEA869D4-8802-5910-91CF-45A01213C214}"/>
              </a:ext>
            </a:extLst>
          </p:cNvPr>
          <p:cNvGrpSpPr/>
          <p:nvPr/>
        </p:nvGrpSpPr>
        <p:grpSpPr>
          <a:xfrm>
            <a:off x="5380153" y="1252787"/>
            <a:ext cx="790188" cy="964494"/>
            <a:chOff x="-55576850" y="3198125"/>
            <a:chExt cx="279625" cy="319025"/>
          </a:xfrm>
          <a:solidFill>
            <a:schemeClr val="accent6"/>
          </a:solidFill>
        </p:grpSpPr>
        <p:sp>
          <p:nvSpPr>
            <p:cNvPr id="36" name="Google Shape;9020;p86">
              <a:extLst>
                <a:ext uri="{FF2B5EF4-FFF2-40B4-BE49-F238E27FC236}">
                  <a16:creationId xmlns:a16="http://schemas.microsoft.com/office/drawing/2014/main" id="{0AF1556C-3B07-DE2C-0B6A-169285346B72}"/>
                </a:ext>
              </a:extLst>
            </p:cNvPr>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9021;p86">
              <a:extLst>
                <a:ext uri="{FF2B5EF4-FFF2-40B4-BE49-F238E27FC236}">
                  <a16:creationId xmlns:a16="http://schemas.microsoft.com/office/drawing/2014/main" id="{C2A203C1-F12C-0DA2-25EE-0E66A1781B81}"/>
                </a:ext>
              </a:extLst>
            </p:cNvPr>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9022;p86">
              <a:extLst>
                <a:ext uri="{FF2B5EF4-FFF2-40B4-BE49-F238E27FC236}">
                  <a16:creationId xmlns:a16="http://schemas.microsoft.com/office/drawing/2014/main" id="{4940855A-D697-DAB7-3872-74552DC0B8C3}"/>
                </a:ext>
              </a:extLst>
            </p:cNvPr>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9023;p86">
              <a:extLst>
                <a:ext uri="{FF2B5EF4-FFF2-40B4-BE49-F238E27FC236}">
                  <a16:creationId xmlns:a16="http://schemas.microsoft.com/office/drawing/2014/main" id="{CBEC332A-50A7-68BE-791E-FAC43EE46FEF}"/>
                </a:ext>
              </a:extLst>
            </p:cNvPr>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7736;p83">
            <a:extLst>
              <a:ext uri="{FF2B5EF4-FFF2-40B4-BE49-F238E27FC236}">
                <a16:creationId xmlns:a16="http://schemas.microsoft.com/office/drawing/2014/main" id="{27CA0212-7897-B15E-FB39-9D88C026C47D}"/>
              </a:ext>
            </a:extLst>
          </p:cNvPr>
          <p:cNvGrpSpPr/>
          <p:nvPr/>
        </p:nvGrpSpPr>
        <p:grpSpPr>
          <a:xfrm>
            <a:off x="4174794" y="2974121"/>
            <a:ext cx="794178" cy="1105783"/>
            <a:chOff x="3330525" y="4399275"/>
            <a:chExt cx="390650" cy="481850"/>
          </a:xfrm>
          <a:solidFill>
            <a:schemeClr val="accent6"/>
          </a:solidFill>
        </p:grpSpPr>
        <p:sp>
          <p:nvSpPr>
            <p:cNvPr id="41" name="Google Shape;7737;p83">
              <a:extLst>
                <a:ext uri="{FF2B5EF4-FFF2-40B4-BE49-F238E27FC236}">
                  <a16:creationId xmlns:a16="http://schemas.microsoft.com/office/drawing/2014/main" id="{2493B619-27D0-31D0-4003-D17917432952}"/>
                </a:ext>
              </a:extLst>
            </p:cNvPr>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2" name="Google Shape;7738;p83">
              <a:extLst>
                <a:ext uri="{FF2B5EF4-FFF2-40B4-BE49-F238E27FC236}">
                  <a16:creationId xmlns:a16="http://schemas.microsoft.com/office/drawing/2014/main" id="{94C52082-863A-592C-590F-4DFB3F7C8922}"/>
                </a:ext>
              </a:extLst>
            </p:cNvPr>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3" name="Google Shape;7739;p83">
              <a:extLst>
                <a:ext uri="{FF2B5EF4-FFF2-40B4-BE49-F238E27FC236}">
                  <a16:creationId xmlns:a16="http://schemas.microsoft.com/office/drawing/2014/main" id="{71B55821-B885-5D8C-BD72-6D9271ECD2AC}"/>
                </a:ext>
              </a:extLst>
            </p:cNvPr>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4" name="Google Shape;7740;p83">
              <a:extLst>
                <a:ext uri="{FF2B5EF4-FFF2-40B4-BE49-F238E27FC236}">
                  <a16:creationId xmlns:a16="http://schemas.microsoft.com/office/drawing/2014/main" id="{0B26593E-F2FC-CE10-DAEB-3FB0157F97B2}"/>
                </a:ext>
              </a:extLst>
            </p:cNvPr>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5" name="Google Shape;7741;p83">
              <a:extLst>
                <a:ext uri="{FF2B5EF4-FFF2-40B4-BE49-F238E27FC236}">
                  <a16:creationId xmlns:a16="http://schemas.microsoft.com/office/drawing/2014/main" id="{92A61F43-5DE1-4962-F76E-C77BCED41E45}"/>
                </a:ext>
              </a:extLst>
            </p:cNvPr>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6" name="Google Shape;7742;p83">
              <a:extLst>
                <a:ext uri="{FF2B5EF4-FFF2-40B4-BE49-F238E27FC236}">
                  <a16:creationId xmlns:a16="http://schemas.microsoft.com/office/drawing/2014/main" id="{F752571E-6B77-50EA-F6A5-7EBA50D2C570}"/>
                </a:ext>
              </a:extLst>
            </p:cNvPr>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7" name="Google Shape;7743;p83">
              <a:extLst>
                <a:ext uri="{FF2B5EF4-FFF2-40B4-BE49-F238E27FC236}">
                  <a16:creationId xmlns:a16="http://schemas.microsoft.com/office/drawing/2014/main" id="{453B7326-F761-81A3-3F33-EA4FED1BBE3F}"/>
                </a:ext>
              </a:extLst>
            </p:cNvPr>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8" name="TextBox 47">
            <a:extLst>
              <a:ext uri="{FF2B5EF4-FFF2-40B4-BE49-F238E27FC236}">
                <a16:creationId xmlns:a16="http://schemas.microsoft.com/office/drawing/2014/main" id="{22C53573-FC86-A959-2CA5-8DC00E53F186}"/>
              </a:ext>
            </a:extLst>
          </p:cNvPr>
          <p:cNvSpPr txBox="1"/>
          <p:nvPr/>
        </p:nvSpPr>
        <p:spPr>
          <a:xfrm>
            <a:off x="3166638" y="2188091"/>
            <a:ext cx="526106" cy="276999"/>
          </a:xfrm>
          <a:prstGeom prst="rect">
            <a:avLst/>
          </a:prstGeom>
          <a:noFill/>
        </p:spPr>
        <p:txBody>
          <a:bodyPr wrap="none" rtlCol="0">
            <a:spAutoFit/>
          </a:bodyPr>
          <a:lstStyle/>
          <a:p>
            <a:r>
              <a:rPr lang="en-IN" sz="1200" b="1">
                <a:solidFill>
                  <a:schemeClr val="tx1"/>
                </a:solidFill>
              </a:rPr>
              <a:t>Host</a:t>
            </a:r>
          </a:p>
        </p:txBody>
      </p:sp>
      <p:sp>
        <p:nvSpPr>
          <p:cNvPr id="49" name="TextBox 48">
            <a:extLst>
              <a:ext uri="{FF2B5EF4-FFF2-40B4-BE49-F238E27FC236}">
                <a16:creationId xmlns:a16="http://schemas.microsoft.com/office/drawing/2014/main" id="{FFF6B85A-A1EF-8ECA-C7EE-AC1F0AA6E26B}"/>
              </a:ext>
            </a:extLst>
          </p:cNvPr>
          <p:cNvSpPr txBox="1"/>
          <p:nvPr/>
        </p:nvSpPr>
        <p:spPr>
          <a:xfrm>
            <a:off x="5327191" y="2173677"/>
            <a:ext cx="901209" cy="276999"/>
          </a:xfrm>
          <a:prstGeom prst="rect">
            <a:avLst/>
          </a:prstGeom>
          <a:noFill/>
        </p:spPr>
        <p:txBody>
          <a:bodyPr wrap="none" rtlCol="0">
            <a:spAutoFit/>
          </a:bodyPr>
          <a:lstStyle/>
          <a:p>
            <a:r>
              <a:rPr lang="en-IN" sz="1200" b="1">
                <a:solidFill>
                  <a:schemeClr val="tx1"/>
                </a:solidFill>
              </a:rPr>
              <a:t>Costumer</a:t>
            </a:r>
          </a:p>
        </p:txBody>
      </p:sp>
      <p:sp>
        <p:nvSpPr>
          <p:cNvPr id="50" name="TextBox 49">
            <a:extLst>
              <a:ext uri="{FF2B5EF4-FFF2-40B4-BE49-F238E27FC236}">
                <a16:creationId xmlns:a16="http://schemas.microsoft.com/office/drawing/2014/main" id="{38F3FBFD-B3EC-447D-691C-25CBC020D7F6}"/>
              </a:ext>
            </a:extLst>
          </p:cNvPr>
          <p:cNvSpPr txBox="1"/>
          <p:nvPr/>
        </p:nvSpPr>
        <p:spPr>
          <a:xfrm>
            <a:off x="4231085" y="4079847"/>
            <a:ext cx="681597" cy="276999"/>
          </a:xfrm>
          <a:prstGeom prst="rect">
            <a:avLst/>
          </a:prstGeom>
          <a:noFill/>
        </p:spPr>
        <p:txBody>
          <a:bodyPr wrap="none" rtlCol="0">
            <a:spAutoFit/>
          </a:bodyPr>
          <a:lstStyle/>
          <a:p>
            <a:r>
              <a:rPr lang="en-IN" sz="1200" b="1">
                <a:solidFill>
                  <a:schemeClr val="tx1"/>
                </a:solidFill>
              </a:rPr>
              <a:t>Airbnb</a:t>
            </a:r>
          </a:p>
        </p:txBody>
      </p:sp>
      <p:sp>
        <p:nvSpPr>
          <p:cNvPr id="2" name="TextBox 1">
            <a:extLst>
              <a:ext uri="{FF2B5EF4-FFF2-40B4-BE49-F238E27FC236}">
                <a16:creationId xmlns:a16="http://schemas.microsoft.com/office/drawing/2014/main" id="{E70B0E61-B870-B9AF-D93A-418C5E2A05E5}"/>
              </a:ext>
            </a:extLst>
          </p:cNvPr>
          <p:cNvSpPr txBox="1"/>
          <p:nvPr/>
        </p:nvSpPr>
        <p:spPr>
          <a:xfrm>
            <a:off x="5712842" y="3656865"/>
            <a:ext cx="3001688" cy="307777"/>
          </a:xfrm>
          <a:prstGeom prst="rect">
            <a:avLst/>
          </a:prstGeom>
          <a:noFill/>
        </p:spPr>
        <p:txBody>
          <a:bodyPr wrap="square" rtlCol="0">
            <a:spAutoFit/>
          </a:bodyPr>
          <a:lstStyle/>
          <a:p>
            <a:r>
              <a:rPr lang="en-IN" b="1">
                <a:solidFill>
                  <a:schemeClr val="tx1"/>
                </a:solidFill>
              </a:rPr>
              <a:t>Airbnb follows </a:t>
            </a:r>
            <a:r>
              <a:rPr lang="en-IN" b="1" u="sng">
                <a:solidFill>
                  <a:schemeClr val="tx1"/>
                </a:solidFill>
              </a:rPr>
              <a:t>Brokerage Model</a:t>
            </a:r>
          </a:p>
        </p:txBody>
      </p:sp>
      <p:sp>
        <p:nvSpPr>
          <p:cNvPr id="3" name="Arrow: Chevron 2">
            <a:extLst>
              <a:ext uri="{FF2B5EF4-FFF2-40B4-BE49-F238E27FC236}">
                <a16:creationId xmlns:a16="http://schemas.microsoft.com/office/drawing/2014/main" id="{DA879AA3-D3F7-4441-E118-35E1734CD6B7}"/>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4" name="Arrow: Chevron 3">
            <a:extLst>
              <a:ext uri="{FF2B5EF4-FFF2-40B4-BE49-F238E27FC236}">
                <a16:creationId xmlns:a16="http://schemas.microsoft.com/office/drawing/2014/main" id="{F7B36955-78BD-D200-3F24-1509142CE7AB}"/>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5" name="Arrow: Chevron 4">
            <a:extLst>
              <a:ext uri="{FF2B5EF4-FFF2-40B4-BE49-F238E27FC236}">
                <a16:creationId xmlns:a16="http://schemas.microsoft.com/office/drawing/2014/main" id="{611B605F-1A8A-D012-FE50-A51132D82A7E}"/>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6" name="Arrow: Chevron 5">
            <a:extLst>
              <a:ext uri="{FF2B5EF4-FFF2-40B4-BE49-F238E27FC236}">
                <a16:creationId xmlns:a16="http://schemas.microsoft.com/office/drawing/2014/main" id="{0F52316A-A36D-A4B1-9303-87A88122790E}"/>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7" name="Arrow: Chevron 6">
            <a:extLst>
              <a:ext uri="{FF2B5EF4-FFF2-40B4-BE49-F238E27FC236}">
                <a16:creationId xmlns:a16="http://schemas.microsoft.com/office/drawing/2014/main" id="{525C0338-F226-9B78-313F-A9F5B91C34E1}"/>
              </a:ext>
            </a:extLst>
          </p:cNvPr>
          <p:cNvSpPr/>
          <p:nvPr/>
        </p:nvSpPr>
        <p:spPr>
          <a:xfrm>
            <a:off x="732811" y="460282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Airbnb</a:t>
            </a:r>
          </a:p>
        </p:txBody>
      </p:sp>
    </p:spTree>
    <p:extLst>
      <p:ext uri="{BB962C8B-B14F-4D97-AF65-F5344CB8AC3E}">
        <p14:creationId xmlns:p14="http://schemas.microsoft.com/office/powerpoint/2010/main" val="19802415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3" grpId="0" animBg="1"/>
      <p:bldP spid="14" grpId="0" animBg="1"/>
      <p:bldP spid="16" grpId="0" animBg="1"/>
      <p:bldP spid="17" grpId="0" animBg="1"/>
      <p:bldP spid="18" grpId="0" animBg="1"/>
      <p:bldP spid="19" grpId="0"/>
      <p:bldP spid="20" grpId="0"/>
      <p:bldP spid="21" grpId="0"/>
      <p:bldP spid="48" grpId="0"/>
      <p:bldP spid="49" grpId="0"/>
      <p:bldP spid="50" grpId="0"/>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8C4968EF-15F3-80DE-7146-D1DE5E0FC0EB}"/>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Dataset Description</a:t>
            </a:r>
          </a:p>
        </p:txBody>
      </p:sp>
      <p:graphicFrame>
        <p:nvGraphicFramePr>
          <p:cNvPr id="10" name="Diagram 9">
            <a:extLst>
              <a:ext uri="{FF2B5EF4-FFF2-40B4-BE49-F238E27FC236}">
                <a16:creationId xmlns:a16="http://schemas.microsoft.com/office/drawing/2014/main" id="{70F28371-BA25-696B-5992-69842B5053AC}"/>
              </a:ext>
            </a:extLst>
          </p:cNvPr>
          <p:cNvGraphicFramePr/>
          <p:nvPr>
            <p:extLst>
              <p:ext uri="{D42A27DB-BD31-4B8C-83A1-F6EECF244321}">
                <p14:modId xmlns:p14="http://schemas.microsoft.com/office/powerpoint/2010/main" val="3008944143"/>
              </p:ext>
            </p:extLst>
          </p:nvPr>
        </p:nvGraphicFramePr>
        <p:xfrm>
          <a:off x="840058" y="1442224"/>
          <a:ext cx="7589641" cy="31085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Arrow: Chevron 10">
            <a:extLst>
              <a:ext uri="{FF2B5EF4-FFF2-40B4-BE49-F238E27FC236}">
                <a16:creationId xmlns:a16="http://schemas.microsoft.com/office/drawing/2014/main" id="{146360E0-5DAA-6AB6-3C3C-EB700C421AB1}"/>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2" name="Arrow: Chevron 11">
            <a:extLst>
              <a:ext uri="{FF2B5EF4-FFF2-40B4-BE49-F238E27FC236}">
                <a16:creationId xmlns:a16="http://schemas.microsoft.com/office/drawing/2014/main" id="{FC6ECFB4-DAB6-4EE4-5804-E26B4A4D81EB}"/>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3" name="Arrow: Chevron 12">
            <a:extLst>
              <a:ext uri="{FF2B5EF4-FFF2-40B4-BE49-F238E27FC236}">
                <a16:creationId xmlns:a16="http://schemas.microsoft.com/office/drawing/2014/main" id="{3607453E-5EF0-1FFE-85AA-180BBA32F5FA}"/>
              </a:ext>
            </a:extLst>
          </p:cNvPr>
          <p:cNvSpPr/>
          <p:nvPr/>
        </p:nvSpPr>
        <p:spPr>
          <a:xfrm>
            <a:off x="3802277" y="458770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1</a:t>
            </a:r>
          </a:p>
        </p:txBody>
      </p:sp>
      <p:sp>
        <p:nvSpPr>
          <p:cNvPr id="14" name="Arrow: Chevron 13">
            <a:extLst>
              <a:ext uri="{FF2B5EF4-FFF2-40B4-BE49-F238E27FC236}">
                <a16:creationId xmlns:a16="http://schemas.microsoft.com/office/drawing/2014/main" id="{9AE7F0C8-1432-E11E-9E42-B41F00060FA9}"/>
              </a:ext>
            </a:extLst>
          </p:cNvPr>
          <p:cNvSpPr/>
          <p:nvPr/>
        </p:nvSpPr>
        <p:spPr>
          <a:xfrm>
            <a:off x="2267544" y="4596229"/>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Data Description</a:t>
            </a:r>
          </a:p>
        </p:txBody>
      </p:sp>
      <p:sp>
        <p:nvSpPr>
          <p:cNvPr id="15" name="Arrow: Chevron 14">
            <a:extLst>
              <a:ext uri="{FF2B5EF4-FFF2-40B4-BE49-F238E27FC236}">
                <a16:creationId xmlns:a16="http://schemas.microsoft.com/office/drawing/2014/main" id="{69054BC7-6846-6E05-70D9-F6A042DEDF8E}"/>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232245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Google Shape;505;p38">
            <a:extLst>
              <a:ext uri="{FF2B5EF4-FFF2-40B4-BE49-F238E27FC236}">
                <a16:creationId xmlns:a16="http://schemas.microsoft.com/office/drawing/2014/main" id="{8043F12A-9276-8F32-CE08-C7777D870F9B}"/>
              </a:ext>
            </a:extLst>
          </p:cNvPr>
          <p:cNvSpPr txBox="1">
            <a:spLocks/>
          </p:cNvSpPr>
          <p:nvPr/>
        </p:nvSpPr>
        <p:spPr>
          <a:xfrm>
            <a:off x="714300" y="553450"/>
            <a:ext cx="7715400" cy="605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000" u="sng"/>
              <a:t>Business Problem 1</a:t>
            </a:r>
          </a:p>
        </p:txBody>
      </p:sp>
      <p:graphicFrame>
        <p:nvGraphicFramePr>
          <p:cNvPr id="10" name="Diagram 9">
            <a:extLst>
              <a:ext uri="{FF2B5EF4-FFF2-40B4-BE49-F238E27FC236}">
                <a16:creationId xmlns:a16="http://schemas.microsoft.com/office/drawing/2014/main" id="{15EFDF2A-AAD4-49A6-548A-B10A53FF7B49}"/>
              </a:ext>
            </a:extLst>
          </p:cNvPr>
          <p:cNvGraphicFramePr/>
          <p:nvPr>
            <p:extLst>
              <p:ext uri="{D42A27DB-BD31-4B8C-83A1-F6EECF244321}">
                <p14:modId xmlns:p14="http://schemas.microsoft.com/office/powerpoint/2010/main" val="678476297"/>
              </p:ext>
            </p:extLst>
          </p:nvPr>
        </p:nvGraphicFramePr>
        <p:xfrm>
          <a:off x="714299" y="1635512"/>
          <a:ext cx="7842403" cy="20666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Arrow: Chevron 10">
            <a:extLst>
              <a:ext uri="{FF2B5EF4-FFF2-40B4-BE49-F238E27FC236}">
                <a16:creationId xmlns:a16="http://schemas.microsoft.com/office/drawing/2014/main" id="{79FFD1FE-705B-B83B-BF93-4C765E21FA4A}"/>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2" name="Arrow: Chevron 11">
            <a:extLst>
              <a:ext uri="{FF2B5EF4-FFF2-40B4-BE49-F238E27FC236}">
                <a16:creationId xmlns:a16="http://schemas.microsoft.com/office/drawing/2014/main" id="{B425CF90-1B9A-5ADA-9CC3-F09159AF4E02}"/>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3" name="Arrow: Chevron 12">
            <a:extLst>
              <a:ext uri="{FF2B5EF4-FFF2-40B4-BE49-F238E27FC236}">
                <a16:creationId xmlns:a16="http://schemas.microsoft.com/office/drawing/2014/main" id="{4317B03E-F297-8B8F-E886-F0F919501F62}"/>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4" name="Arrow: Chevron 13">
            <a:extLst>
              <a:ext uri="{FF2B5EF4-FFF2-40B4-BE49-F238E27FC236}">
                <a16:creationId xmlns:a16="http://schemas.microsoft.com/office/drawing/2014/main" id="{3FCC2628-2127-7927-88F2-64AC3D1F48D3}"/>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5" name="Arrow: Chevron 14">
            <a:extLst>
              <a:ext uri="{FF2B5EF4-FFF2-40B4-BE49-F238E27FC236}">
                <a16:creationId xmlns:a16="http://schemas.microsoft.com/office/drawing/2014/main" id="{B2319B4D-39C0-3709-D87E-F91F50DE7E09}"/>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1549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TextBox 7">
            <a:extLst>
              <a:ext uri="{FF2B5EF4-FFF2-40B4-BE49-F238E27FC236}">
                <a16:creationId xmlns:a16="http://schemas.microsoft.com/office/drawing/2014/main" id="{B58486C5-D05F-46A1-2AE0-09F7E4187369}"/>
              </a:ext>
            </a:extLst>
          </p:cNvPr>
          <p:cNvSpPr txBox="1"/>
          <p:nvPr/>
        </p:nvSpPr>
        <p:spPr>
          <a:xfrm>
            <a:off x="198369" y="1147205"/>
            <a:ext cx="3316589" cy="523220"/>
          </a:xfrm>
          <a:prstGeom prst="rect">
            <a:avLst/>
          </a:prstGeom>
          <a:noFill/>
        </p:spPr>
        <p:txBody>
          <a:bodyPr wrap="square" rtlCol="0">
            <a:spAutoFit/>
          </a:bodyPr>
          <a:lstStyle/>
          <a:p>
            <a:r>
              <a:rPr lang="en-IN" dirty="0">
                <a:solidFill>
                  <a:schemeClr val="tx1"/>
                </a:solidFill>
              </a:rPr>
              <a:t>Evaluation of superhost revenue trends with time.</a:t>
            </a:r>
          </a:p>
        </p:txBody>
      </p:sp>
      <p:pic>
        <p:nvPicPr>
          <p:cNvPr id="10" name="Picture 9">
            <a:extLst>
              <a:ext uri="{FF2B5EF4-FFF2-40B4-BE49-F238E27FC236}">
                <a16:creationId xmlns:a16="http://schemas.microsoft.com/office/drawing/2014/main" id="{920AF92E-D1A5-DF3A-60D3-D56A4545625F}"/>
              </a:ext>
            </a:extLst>
          </p:cNvPr>
          <p:cNvPicPr>
            <a:picLocks noChangeAspect="1"/>
          </p:cNvPicPr>
          <p:nvPr/>
        </p:nvPicPr>
        <p:blipFill>
          <a:blip r:embed="rId3"/>
          <a:stretch>
            <a:fillRect/>
          </a:stretch>
        </p:blipFill>
        <p:spPr>
          <a:xfrm>
            <a:off x="318764" y="1694985"/>
            <a:ext cx="2981092" cy="2770060"/>
          </a:xfrm>
          <a:prstGeom prst="rect">
            <a:avLst/>
          </a:prstGeom>
        </p:spPr>
      </p:pic>
      <p:graphicFrame>
        <p:nvGraphicFramePr>
          <p:cNvPr id="14" name="Diagram 13">
            <a:extLst>
              <a:ext uri="{FF2B5EF4-FFF2-40B4-BE49-F238E27FC236}">
                <a16:creationId xmlns:a16="http://schemas.microsoft.com/office/drawing/2014/main" id="{BC5607AB-5108-6A3E-7227-295790ED5253}"/>
              </a:ext>
            </a:extLst>
          </p:cNvPr>
          <p:cNvGraphicFramePr/>
          <p:nvPr>
            <p:extLst>
              <p:ext uri="{D42A27DB-BD31-4B8C-83A1-F6EECF244321}">
                <p14:modId xmlns:p14="http://schemas.microsoft.com/office/powerpoint/2010/main" val="1637439531"/>
              </p:ext>
            </p:extLst>
          </p:nvPr>
        </p:nvGraphicFramePr>
        <p:xfrm>
          <a:off x="690415" y="548614"/>
          <a:ext cx="2815194" cy="3077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5" name="Picture 2">
            <a:extLst>
              <a:ext uri="{FF2B5EF4-FFF2-40B4-BE49-F238E27FC236}">
                <a16:creationId xmlns:a16="http://schemas.microsoft.com/office/drawing/2014/main" id="{1ABA2D49-7A18-F197-5147-C3077400FC57}"/>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694771" y="1694985"/>
            <a:ext cx="5205709" cy="2770060"/>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950D1ADC-F8E4-C212-732E-8D6B0FED2208}"/>
              </a:ext>
            </a:extLst>
          </p:cNvPr>
          <p:cNvSpPr txBox="1"/>
          <p:nvPr/>
        </p:nvSpPr>
        <p:spPr>
          <a:xfrm>
            <a:off x="3694771" y="1131967"/>
            <a:ext cx="5205709" cy="523220"/>
          </a:xfrm>
          <a:prstGeom prst="rect">
            <a:avLst/>
          </a:prstGeom>
          <a:noFill/>
        </p:spPr>
        <p:txBody>
          <a:bodyPr wrap="square" rtlCol="0">
            <a:spAutoFit/>
          </a:bodyPr>
          <a:lstStyle/>
          <a:p>
            <a:r>
              <a:rPr lang="en-IN" dirty="0">
                <a:solidFill>
                  <a:schemeClr val="tx1"/>
                </a:solidFill>
              </a:rPr>
              <a:t>Average Revenue for 5 random hosts (superhost vs not superhost).</a:t>
            </a:r>
          </a:p>
        </p:txBody>
      </p:sp>
      <p:sp>
        <p:nvSpPr>
          <p:cNvPr id="17" name="Google Shape;505;p38">
            <a:extLst>
              <a:ext uri="{FF2B5EF4-FFF2-40B4-BE49-F238E27FC236}">
                <a16:creationId xmlns:a16="http://schemas.microsoft.com/office/drawing/2014/main" id="{4CB87C03-E5D3-5A6B-0D86-EE46271AE0E5}"/>
              </a:ext>
            </a:extLst>
          </p:cNvPr>
          <p:cNvSpPr txBox="1">
            <a:spLocks/>
          </p:cNvSpPr>
          <p:nvPr/>
        </p:nvSpPr>
        <p:spPr>
          <a:xfrm>
            <a:off x="690415" y="536374"/>
            <a:ext cx="7715400" cy="55579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900"/>
              <a:buFont typeface="Bebas Neue"/>
              <a:buNone/>
              <a:defRPr sz="3900" b="0" i="0" u="none" strike="noStrike" cap="none">
                <a:solidFill>
                  <a:schemeClr val="dk1"/>
                </a:solidFill>
                <a:latin typeface="Bebas Neue"/>
                <a:ea typeface="Bebas Neue"/>
                <a:cs typeface="Bebas Neue"/>
                <a:sym typeface="Bebas Neue"/>
              </a:defRPr>
            </a:lvl9pPr>
          </a:lstStyle>
          <a:p>
            <a:r>
              <a:rPr lang="en-IN" sz="3200"/>
              <a:t>EDA (Exploratory data analysis)</a:t>
            </a:r>
          </a:p>
        </p:txBody>
      </p:sp>
      <p:sp>
        <p:nvSpPr>
          <p:cNvPr id="18" name="Arrow: Chevron 17">
            <a:extLst>
              <a:ext uri="{FF2B5EF4-FFF2-40B4-BE49-F238E27FC236}">
                <a16:creationId xmlns:a16="http://schemas.microsoft.com/office/drawing/2014/main" id="{9499CD87-1DD6-2823-9F17-8F7829DAF911}"/>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9" name="Arrow: Chevron 18">
            <a:extLst>
              <a:ext uri="{FF2B5EF4-FFF2-40B4-BE49-F238E27FC236}">
                <a16:creationId xmlns:a16="http://schemas.microsoft.com/office/drawing/2014/main" id="{B6FC4154-9FAA-3BF0-F640-08751DC6FEA4}"/>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20" name="Arrow: Chevron 19">
            <a:extLst>
              <a:ext uri="{FF2B5EF4-FFF2-40B4-BE49-F238E27FC236}">
                <a16:creationId xmlns:a16="http://schemas.microsoft.com/office/drawing/2014/main" id="{9AC5E102-829B-8A20-B8F4-831BDA32457D}"/>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21" name="Arrow: Chevron 20">
            <a:extLst>
              <a:ext uri="{FF2B5EF4-FFF2-40B4-BE49-F238E27FC236}">
                <a16:creationId xmlns:a16="http://schemas.microsoft.com/office/drawing/2014/main" id="{D81AC329-218F-70F3-9EFB-3F447D16FD3A}"/>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22" name="Arrow: Chevron 21">
            <a:extLst>
              <a:ext uri="{FF2B5EF4-FFF2-40B4-BE49-F238E27FC236}">
                <a16:creationId xmlns:a16="http://schemas.microsoft.com/office/drawing/2014/main" id="{63A8DE79-55FF-73CB-FC9F-02E1E0FD9F56}"/>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Tree>
    <p:extLst>
      <p:ext uri="{BB962C8B-B14F-4D97-AF65-F5344CB8AC3E}">
        <p14:creationId xmlns:p14="http://schemas.microsoft.com/office/powerpoint/2010/main" val="423587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8" name="TextBox 7">
            <a:extLst>
              <a:ext uri="{FF2B5EF4-FFF2-40B4-BE49-F238E27FC236}">
                <a16:creationId xmlns:a16="http://schemas.microsoft.com/office/drawing/2014/main" id="{B58486C5-D05F-46A1-2AE0-09F7E4187369}"/>
              </a:ext>
            </a:extLst>
          </p:cNvPr>
          <p:cNvSpPr txBox="1"/>
          <p:nvPr/>
        </p:nvSpPr>
        <p:spPr>
          <a:xfrm>
            <a:off x="623508" y="747899"/>
            <a:ext cx="4646341" cy="307777"/>
          </a:xfrm>
          <a:prstGeom prst="rect">
            <a:avLst/>
          </a:prstGeom>
          <a:noFill/>
        </p:spPr>
        <p:txBody>
          <a:bodyPr wrap="square" rtlCol="0">
            <a:spAutoFit/>
          </a:bodyPr>
          <a:lstStyle/>
          <a:p>
            <a:r>
              <a:rPr lang="en-IN" dirty="0">
                <a:solidFill>
                  <a:schemeClr val="tx1"/>
                </a:solidFill>
              </a:rPr>
              <a:t>Evaluation of superhost revenue trends with time</a:t>
            </a:r>
          </a:p>
        </p:txBody>
      </p:sp>
      <p:pic>
        <p:nvPicPr>
          <p:cNvPr id="1026" name="Picture 2">
            <a:extLst>
              <a:ext uri="{FF2B5EF4-FFF2-40B4-BE49-F238E27FC236}">
                <a16:creationId xmlns:a16="http://schemas.microsoft.com/office/drawing/2014/main" id="{59F0FE59-E65C-2BA8-5E50-E31C247BA21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415" y="1185006"/>
            <a:ext cx="3512430" cy="324779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6518021B-F00A-1854-9895-D1374A7304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5667" y="1193531"/>
            <a:ext cx="4127918" cy="3247793"/>
          </a:xfrm>
          <a:prstGeom prst="rect">
            <a:avLst/>
          </a:prstGeom>
          <a:noFill/>
          <a:extLst>
            <a:ext uri="{909E8E84-426E-40DD-AFC4-6F175D3DCCD1}">
              <a14:hiddenFill xmlns:a14="http://schemas.microsoft.com/office/drawing/2010/main">
                <a:solidFill>
                  <a:srgbClr val="FFFFFF"/>
                </a:solidFill>
              </a14:hiddenFill>
            </a:ext>
          </a:extLst>
        </p:spPr>
      </p:pic>
      <p:sp>
        <p:nvSpPr>
          <p:cNvPr id="11" name="Arrow: Chevron 10">
            <a:extLst>
              <a:ext uri="{FF2B5EF4-FFF2-40B4-BE49-F238E27FC236}">
                <a16:creationId xmlns:a16="http://schemas.microsoft.com/office/drawing/2014/main" id="{5DCE8AAC-082A-728E-AA36-071D62D634C5}"/>
              </a:ext>
            </a:extLst>
          </p:cNvPr>
          <p:cNvSpPr/>
          <p:nvPr/>
        </p:nvSpPr>
        <p:spPr>
          <a:xfrm>
            <a:off x="6871743"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Future Scope &amp; Conclusion</a:t>
            </a:r>
          </a:p>
        </p:txBody>
      </p:sp>
      <p:sp>
        <p:nvSpPr>
          <p:cNvPr id="13" name="Arrow: Chevron 12">
            <a:extLst>
              <a:ext uri="{FF2B5EF4-FFF2-40B4-BE49-F238E27FC236}">
                <a16:creationId xmlns:a16="http://schemas.microsoft.com/office/drawing/2014/main" id="{DF89A2BC-FFDB-FEF8-286E-668C8A55813F}"/>
              </a:ext>
            </a:extLst>
          </p:cNvPr>
          <p:cNvSpPr/>
          <p:nvPr/>
        </p:nvSpPr>
        <p:spPr>
          <a:xfrm>
            <a:off x="5337010" y="4585761"/>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Business Problem 2</a:t>
            </a:r>
          </a:p>
        </p:txBody>
      </p:sp>
      <p:sp>
        <p:nvSpPr>
          <p:cNvPr id="14" name="Arrow: Chevron 13">
            <a:extLst>
              <a:ext uri="{FF2B5EF4-FFF2-40B4-BE49-F238E27FC236}">
                <a16:creationId xmlns:a16="http://schemas.microsoft.com/office/drawing/2014/main" id="{4615E02B-BD95-B921-9930-1D6714D5020E}"/>
              </a:ext>
            </a:extLst>
          </p:cNvPr>
          <p:cNvSpPr/>
          <p:nvPr/>
        </p:nvSpPr>
        <p:spPr>
          <a:xfrm>
            <a:off x="3802277" y="4587703"/>
            <a:ext cx="1782425" cy="547271"/>
          </a:xfrm>
          <a:prstGeom prst="chevron">
            <a:avLst/>
          </a:prstGeom>
          <a:solidFill>
            <a:schemeClr val="accent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bg1"/>
                </a:solidFill>
              </a:rPr>
              <a:t>Business Problem 1</a:t>
            </a:r>
          </a:p>
        </p:txBody>
      </p:sp>
      <p:sp>
        <p:nvSpPr>
          <p:cNvPr id="15" name="Arrow: Chevron 14">
            <a:extLst>
              <a:ext uri="{FF2B5EF4-FFF2-40B4-BE49-F238E27FC236}">
                <a16:creationId xmlns:a16="http://schemas.microsoft.com/office/drawing/2014/main" id="{7B2B032C-352B-7463-6C3F-5CC5500C8E3D}"/>
              </a:ext>
            </a:extLst>
          </p:cNvPr>
          <p:cNvSpPr/>
          <p:nvPr/>
        </p:nvSpPr>
        <p:spPr>
          <a:xfrm>
            <a:off x="2267544" y="4596229"/>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Data Description</a:t>
            </a:r>
          </a:p>
        </p:txBody>
      </p:sp>
      <p:sp>
        <p:nvSpPr>
          <p:cNvPr id="16" name="Arrow: Chevron 15">
            <a:extLst>
              <a:ext uri="{FF2B5EF4-FFF2-40B4-BE49-F238E27FC236}">
                <a16:creationId xmlns:a16="http://schemas.microsoft.com/office/drawing/2014/main" id="{DE3F5279-EEB6-682A-A343-18E5CA9F5A77}"/>
              </a:ext>
            </a:extLst>
          </p:cNvPr>
          <p:cNvSpPr/>
          <p:nvPr/>
        </p:nvSpPr>
        <p:spPr>
          <a:xfrm>
            <a:off x="732811" y="4602823"/>
            <a:ext cx="1782425" cy="547271"/>
          </a:xfrm>
          <a:prstGeom prst="chevron">
            <a:avLst/>
          </a:prstGeom>
          <a:solidFill>
            <a:schemeClr val="accent3"/>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200">
                <a:solidFill>
                  <a:schemeClr val="tx1"/>
                </a:solidFill>
              </a:rPr>
              <a:t>Airbnb</a:t>
            </a:r>
          </a:p>
        </p:txBody>
      </p:sp>
      <p:sp>
        <p:nvSpPr>
          <p:cNvPr id="17" name="TextBox 16">
            <a:extLst>
              <a:ext uri="{FF2B5EF4-FFF2-40B4-BE49-F238E27FC236}">
                <a16:creationId xmlns:a16="http://schemas.microsoft.com/office/drawing/2014/main" id="{E46EE258-1CC8-E080-B3E4-816DC946EBCF}"/>
              </a:ext>
            </a:extLst>
          </p:cNvPr>
          <p:cNvSpPr txBox="1"/>
          <p:nvPr/>
        </p:nvSpPr>
        <p:spPr>
          <a:xfrm>
            <a:off x="5908563" y="4272047"/>
            <a:ext cx="1210872" cy="169277"/>
          </a:xfrm>
          <a:prstGeom prst="rect">
            <a:avLst/>
          </a:prstGeom>
          <a:solidFill>
            <a:schemeClr val="tx1"/>
          </a:solidFill>
        </p:spPr>
        <p:txBody>
          <a:bodyPr wrap="square" rtlCol="0">
            <a:spAutoFit/>
          </a:bodyPr>
          <a:lstStyle/>
          <a:p>
            <a:r>
              <a:rPr lang="en-IN" sz="500" dirty="0"/>
              <a:t>Superhost period</a:t>
            </a:r>
          </a:p>
        </p:txBody>
      </p:sp>
    </p:spTree>
    <p:extLst>
      <p:ext uri="{BB962C8B-B14F-4D97-AF65-F5344CB8AC3E}">
        <p14:creationId xmlns:p14="http://schemas.microsoft.com/office/powerpoint/2010/main" val="4276149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theme/theme1.xml><?xml version="1.0" encoding="utf-8"?>
<a:theme xmlns:a="http://schemas.openxmlformats.org/drawingml/2006/main" name="Data Analysis for Business by Slidesgo">
  <a:themeElements>
    <a:clrScheme name="Simple Light">
      <a:dk1>
        <a:srgbClr val="FFFFFF"/>
      </a:dk1>
      <a:lt1>
        <a:srgbClr val="0E166C"/>
      </a:lt1>
      <a:dk2>
        <a:srgbClr val="921D87"/>
      </a:dk2>
      <a:lt2>
        <a:srgbClr val="FFB632"/>
      </a:lt2>
      <a:accent1>
        <a:srgbClr val="FFE485"/>
      </a:accent1>
      <a:accent2>
        <a:srgbClr val="BE7AF3"/>
      </a:accent2>
      <a:accent3>
        <a:srgbClr val="51127C"/>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TotalTime>
  <Words>1790</Words>
  <Application>Microsoft Office PowerPoint</Application>
  <PresentationFormat>On-screen Show (16:9)</PresentationFormat>
  <Paragraphs>252</Paragraphs>
  <Slides>25</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Open Sans</vt:lpstr>
      <vt:lpstr>Courier New</vt:lpstr>
      <vt:lpstr>Bebas Neue</vt:lpstr>
      <vt:lpstr>Arial</vt:lpstr>
      <vt:lpstr>Calibri</vt:lpstr>
      <vt:lpstr>Britannic Bold</vt:lpstr>
      <vt:lpstr>Arimo</vt:lpstr>
      <vt:lpstr>Data Analysis for Business by Slidesgo</vt:lpstr>
      <vt:lpstr> Optimizing Airbnb's Performance: A Dual Analysis of Superhost Impact and Booking Factors</vt:lpstr>
      <vt:lpstr>PowerPoint Presentation</vt:lpstr>
      <vt:lpstr>TABLE OF CONTENT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Project – Group 19  </dc:title>
  <dc:creator>Aravind Teja</dc:creator>
  <cp:lastModifiedBy>Mourya Gupta Vakacharla</cp:lastModifiedBy>
  <cp:revision>3</cp:revision>
  <dcterms:modified xsi:type="dcterms:W3CDTF">2024-05-06T05:05:04Z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044bd30-2ed7-4c9d-9d12-46200872a97b_Enabled">
    <vt:lpwstr>true</vt:lpwstr>
  </property>
  <property fmtid="{D5CDD505-2E9C-101B-9397-08002B2CF9AE}" pid="3" name="MSIP_Label_4044bd30-2ed7-4c9d-9d12-46200872a97b_SetDate">
    <vt:lpwstr>2023-12-08T15:16:36Z</vt:lpwstr>
  </property>
  <property fmtid="{D5CDD505-2E9C-101B-9397-08002B2CF9AE}" pid="4" name="MSIP_Label_4044bd30-2ed7-4c9d-9d12-46200872a97b_Method">
    <vt:lpwstr>Standard</vt:lpwstr>
  </property>
  <property fmtid="{D5CDD505-2E9C-101B-9397-08002B2CF9AE}" pid="5" name="MSIP_Label_4044bd30-2ed7-4c9d-9d12-46200872a97b_Name">
    <vt:lpwstr>defa4170-0d19-0005-0004-bc88714345d2</vt:lpwstr>
  </property>
  <property fmtid="{D5CDD505-2E9C-101B-9397-08002B2CF9AE}" pid="6" name="MSIP_Label_4044bd30-2ed7-4c9d-9d12-46200872a97b_SiteId">
    <vt:lpwstr>4130bd39-7c53-419c-b1e5-8758d6d63f21</vt:lpwstr>
  </property>
  <property fmtid="{D5CDD505-2E9C-101B-9397-08002B2CF9AE}" pid="7" name="MSIP_Label_4044bd30-2ed7-4c9d-9d12-46200872a97b_ActionId">
    <vt:lpwstr>bc30651a-b0b5-472b-a059-e7817520b887</vt:lpwstr>
  </property>
  <property fmtid="{D5CDD505-2E9C-101B-9397-08002B2CF9AE}" pid="8" name="MSIP_Label_4044bd30-2ed7-4c9d-9d12-46200872a97b_ContentBits">
    <vt:lpwstr>0</vt:lpwstr>
  </property>
</Properties>
</file>

<file path=docProps/thumbnail.jpeg>
</file>